
<file path=[Content_Types].xml><?xml version="1.0" encoding="utf-8"?>
<Types xmlns="http://schemas.openxmlformats.org/package/2006/content-types">
  <Default Extension="gif" ContentType="image/gif"/>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79D12-7304-403B-B3B9-0B30E937478F}" v="2615" dt="2019-04-30T09:00:18.215"/>
    <p1510:client id="{9BEB1B79-5CF6-777D-7F88-4C5D7D523298}" v="198" dt="2019-04-30T07:20:09.839"/>
    <p1510:client id="{AAF1B7A5-FCE0-88A9-B47B-2B00D65EAE15}" v="565" dt="2019-05-01T00:09:34.794"/>
    <p1510:client id="{003DAD9F-9D2C-4C73-AA6B-5B015338EF2E}" v="60" dt="2019-05-01T03:25:15.137"/>
    <p1510:client id="{210EBA85-AE8F-409C-B396-FC79CB63B636}" v="2" dt="2019-05-01T03:21:06.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92" autoAdjust="0"/>
  </p:normalViewPr>
  <p:slideViewPr>
    <p:cSldViewPr snapToGrid="0">
      <p:cViewPr varScale="1">
        <p:scale>
          <a:sx n="99" d="100"/>
          <a:sy n="99" d="100"/>
        </p:scale>
        <p:origin x="9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on Scott" userId="04c9e0e4a16c61e6" providerId="LiveId" clId="{210EBA85-AE8F-409C-B396-FC79CB63B636}"/>
    <pc:docChg chg="custSel modSld">
      <pc:chgData name="Marlon Scott" userId="04c9e0e4a16c61e6" providerId="LiveId" clId="{210EBA85-AE8F-409C-B396-FC79CB63B636}" dt="2019-05-01T03:21:06.938" v="135"/>
      <pc:docMkLst>
        <pc:docMk/>
      </pc:docMkLst>
      <pc:sldChg chg="addSp delSp modSp delAnim modAnim modNotesTx">
        <pc:chgData name="Marlon Scott" userId="04c9e0e4a16c61e6" providerId="LiveId" clId="{210EBA85-AE8F-409C-B396-FC79CB63B636}" dt="2019-05-01T03:21:06.938" v="135"/>
        <pc:sldMkLst>
          <pc:docMk/>
          <pc:sldMk cId="355761469" sldId="267"/>
        </pc:sldMkLst>
        <pc:picChg chg="del">
          <ac:chgData name="Marlon Scott" userId="04c9e0e4a16c61e6" providerId="LiveId" clId="{210EBA85-AE8F-409C-B396-FC79CB63B636}" dt="2019-05-01T03:20:52.349" v="132" actId="478"/>
          <ac:picMkLst>
            <pc:docMk/>
            <pc:sldMk cId="355761469" sldId="267"/>
            <ac:picMk id="4" creationId="{49ED647D-9D21-4875-8393-B9531600C99D}"/>
          </ac:picMkLst>
        </pc:picChg>
        <pc:picChg chg="add mod">
          <ac:chgData name="Marlon Scott" userId="04c9e0e4a16c61e6" providerId="LiveId" clId="{210EBA85-AE8F-409C-B396-FC79CB63B636}" dt="2019-05-01T03:21:04.624" v="134" actId="1076"/>
          <ac:picMkLst>
            <pc:docMk/>
            <pc:sldMk cId="355761469" sldId="267"/>
            <ac:picMk id="5" creationId="{B22ECADB-2883-4A82-9A47-476DE201605F}"/>
          </ac:picMkLst>
        </pc:picChg>
      </pc:sldChg>
    </pc:docChg>
  </pc:docChgLst>
  <pc:docChgLst>
    <pc:chgData name="Marlon Scott" userId="04c9e0e4a16c61e6" providerId="LiveId" clId="{003DAD9F-9D2C-4C73-AA6B-5B015338EF2E}"/>
    <pc:docChg chg="undo custSel addSld delSld modSld">
      <pc:chgData name="Marlon Scott" userId="04c9e0e4a16c61e6" providerId="LiveId" clId="{003DAD9F-9D2C-4C73-AA6B-5B015338EF2E}" dt="2019-05-01T03:25:15.137" v="3995"/>
      <pc:docMkLst>
        <pc:docMk/>
      </pc:docMkLst>
      <pc:sldChg chg="addSp modSp modAnim">
        <pc:chgData name="Marlon Scott" userId="04c9e0e4a16c61e6" providerId="LiveId" clId="{003DAD9F-9D2C-4C73-AA6B-5B015338EF2E}" dt="2019-05-01T02:43:26.009" v="3904" actId="1076"/>
        <pc:sldMkLst>
          <pc:docMk/>
          <pc:sldMk cId="109857222" sldId="256"/>
        </pc:sldMkLst>
        <pc:picChg chg="add mod">
          <ac:chgData name="Marlon Scott" userId="04c9e0e4a16c61e6" providerId="LiveId" clId="{003DAD9F-9D2C-4C73-AA6B-5B015338EF2E}" dt="2019-05-01T02:43:26.009" v="3904" actId="1076"/>
          <ac:picMkLst>
            <pc:docMk/>
            <pc:sldMk cId="109857222" sldId="256"/>
            <ac:picMk id="3" creationId="{DBCCFDE3-7863-4796-A63C-0542BAFB2CBA}"/>
          </ac:picMkLst>
        </pc:picChg>
      </pc:sldChg>
      <pc:sldChg chg="addSp modSp modAnim">
        <pc:chgData name="Marlon Scott" userId="04c9e0e4a16c61e6" providerId="LiveId" clId="{003DAD9F-9D2C-4C73-AA6B-5B015338EF2E}" dt="2019-05-01T02:43:22.009" v="3903" actId="1076"/>
        <pc:sldMkLst>
          <pc:docMk/>
          <pc:sldMk cId="3157960057" sldId="257"/>
        </pc:sldMkLst>
        <pc:picChg chg="add mod">
          <ac:chgData name="Marlon Scott" userId="04c9e0e4a16c61e6" providerId="LiveId" clId="{003DAD9F-9D2C-4C73-AA6B-5B015338EF2E}" dt="2019-05-01T02:43:22.009" v="3903" actId="1076"/>
          <ac:picMkLst>
            <pc:docMk/>
            <pc:sldMk cId="3157960057" sldId="257"/>
            <ac:picMk id="4" creationId="{E0937848-FE5E-46B0-9373-E0FE4A185F2A}"/>
          </ac:picMkLst>
        </pc:picChg>
      </pc:sldChg>
      <pc:sldChg chg="addSp modSp modAnim">
        <pc:chgData name="Marlon Scott" userId="04c9e0e4a16c61e6" providerId="LiveId" clId="{003DAD9F-9D2C-4C73-AA6B-5B015338EF2E}" dt="2019-05-01T02:43:18.218" v="3902" actId="1076"/>
        <pc:sldMkLst>
          <pc:docMk/>
          <pc:sldMk cId="4006404410" sldId="258"/>
        </pc:sldMkLst>
        <pc:spChg chg="mod">
          <ac:chgData name="Marlon Scott" userId="04c9e0e4a16c61e6" providerId="LiveId" clId="{003DAD9F-9D2C-4C73-AA6B-5B015338EF2E}" dt="2019-05-01T02:11:06.137" v="3381" actId="20577"/>
          <ac:spMkLst>
            <pc:docMk/>
            <pc:sldMk cId="4006404410" sldId="258"/>
            <ac:spMk id="3" creationId="{60032812-6AA3-4762-AF78-D23E74C95974}"/>
          </ac:spMkLst>
        </pc:spChg>
        <pc:picChg chg="add mod">
          <ac:chgData name="Marlon Scott" userId="04c9e0e4a16c61e6" providerId="LiveId" clId="{003DAD9F-9D2C-4C73-AA6B-5B015338EF2E}" dt="2019-05-01T02:43:18.218" v="3902" actId="1076"/>
          <ac:picMkLst>
            <pc:docMk/>
            <pc:sldMk cId="4006404410" sldId="258"/>
            <ac:picMk id="4" creationId="{9207FE36-8AD3-49BF-8FB8-909FA1BB0B99}"/>
          </ac:picMkLst>
        </pc:picChg>
      </pc:sldChg>
      <pc:sldChg chg="addSp modSp modAnim">
        <pc:chgData name="Marlon Scott" userId="04c9e0e4a16c61e6" providerId="LiveId" clId="{003DAD9F-9D2C-4C73-AA6B-5B015338EF2E}" dt="2019-05-01T02:43:14.285" v="3901" actId="1076"/>
        <pc:sldMkLst>
          <pc:docMk/>
          <pc:sldMk cId="2180359385" sldId="259"/>
        </pc:sldMkLst>
        <pc:spChg chg="mod">
          <ac:chgData name="Marlon Scott" userId="04c9e0e4a16c61e6" providerId="LiveId" clId="{003DAD9F-9D2C-4C73-AA6B-5B015338EF2E}" dt="2019-05-01T01:51:38.657" v="2125" actId="1076"/>
          <ac:spMkLst>
            <pc:docMk/>
            <pc:sldMk cId="2180359385" sldId="259"/>
            <ac:spMk id="3" creationId="{3771E9AD-ACFC-489B-9A97-B4A1F9F9A451}"/>
          </ac:spMkLst>
        </pc:spChg>
        <pc:picChg chg="add mod">
          <ac:chgData name="Marlon Scott" userId="04c9e0e4a16c61e6" providerId="LiveId" clId="{003DAD9F-9D2C-4C73-AA6B-5B015338EF2E}" dt="2019-05-01T02:43:14.285" v="3901" actId="1076"/>
          <ac:picMkLst>
            <pc:docMk/>
            <pc:sldMk cId="2180359385" sldId="259"/>
            <ac:picMk id="4" creationId="{E3B577AA-4707-4630-B23E-E1EC4768559D}"/>
          </ac:picMkLst>
        </pc:picChg>
        <pc:picChg chg="mod">
          <ac:chgData name="Marlon Scott" userId="04c9e0e4a16c61e6" providerId="LiveId" clId="{003DAD9F-9D2C-4C73-AA6B-5B015338EF2E}" dt="2019-05-01T01:51:44.040" v="2127" actId="1076"/>
          <ac:picMkLst>
            <pc:docMk/>
            <pc:sldMk cId="2180359385" sldId="259"/>
            <ac:picMk id="9" creationId="{C832B92D-E1BE-4679-A83E-D7A99DF0166F}"/>
          </ac:picMkLst>
        </pc:picChg>
      </pc:sldChg>
      <pc:sldChg chg="addSp modSp modAnim">
        <pc:chgData name="Marlon Scott" userId="04c9e0e4a16c61e6" providerId="LiveId" clId="{003DAD9F-9D2C-4C73-AA6B-5B015338EF2E}" dt="2019-05-01T02:43:45.157" v="3907" actId="1076"/>
        <pc:sldMkLst>
          <pc:docMk/>
          <pc:sldMk cId="3422040427" sldId="260"/>
        </pc:sldMkLst>
        <pc:picChg chg="add mod">
          <ac:chgData name="Marlon Scott" userId="04c9e0e4a16c61e6" providerId="LiveId" clId="{003DAD9F-9D2C-4C73-AA6B-5B015338EF2E}" dt="2019-05-01T02:43:45.157" v="3907" actId="1076"/>
          <ac:picMkLst>
            <pc:docMk/>
            <pc:sldMk cId="3422040427" sldId="260"/>
            <ac:picMk id="4" creationId="{2A89757B-B5EE-48AF-818F-621EE02384F5}"/>
          </ac:picMkLst>
        </pc:picChg>
      </pc:sldChg>
      <pc:sldChg chg="addSp modSp modAnim">
        <pc:chgData name="Marlon Scott" userId="04c9e0e4a16c61e6" providerId="LiveId" clId="{003DAD9F-9D2C-4C73-AA6B-5B015338EF2E}" dt="2019-05-01T02:44:10.271" v="3913"/>
        <pc:sldMkLst>
          <pc:docMk/>
          <pc:sldMk cId="928698593" sldId="261"/>
        </pc:sldMkLst>
        <pc:picChg chg="add mod">
          <ac:chgData name="Marlon Scott" userId="04c9e0e4a16c61e6" providerId="LiveId" clId="{003DAD9F-9D2C-4C73-AA6B-5B015338EF2E}" dt="2019-05-01T02:43:55.081" v="3909" actId="1076"/>
          <ac:picMkLst>
            <pc:docMk/>
            <pc:sldMk cId="928698593" sldId="261"/>
            <ac:picMk id="4" creationId="{1E54DCF1-E7EF-40F9-BD4E-E8CE5D854E9C}"/>
          </ac:picMkLst>
        </pc:picChg>
      </pc:sldChg>
      <pc:sldChg chg="addSp modSp modAnim">
        <pc:chgData name="Marlon Scott" userId="04c9e0e4a16c61e6" providerId="LiveId" clId="{003DAD9F-9D2C-4C73-AA6B-5B015338EF2E}" dt="2019-05-01T02:44:05.949" v="3912"/>
        <pc:sldMkLst>
          <pc:docMk/>
          <pc:sldMk cId="3366378015" sldId="262"/>
        </pc:sldMkLst>
        <pc:picChg chg="add mod">
          <ac:chgData name="Marlon Scott" userId="04c9e0e4a16c61e6" providerId="LiveId" clId="{003DAD9F-9D2C-4C73-AA6B-5B015338EF2E}" dt="2019-05-01T02:44:04.094" v="3911" actId="1076"/>
          <ac:picMkLst>
            <pc:docMk/>
            <pc:sldMk cId="3366378015" sldId="262"/>
            <ac:picMk id="4" creationId="{C681FC30-F579-4E56-BB69-9D4D057FCF10}"/>
          </ac:picMkLst>
        </pc:picChg>
      </pc:sldChg>
      <pc:sldChg chg="addSp delSp modSp modTransition delAnim modAnim modNotesTx">
        <pc:chgData name="Marlon Scott" userId="04c9e0e4a16c61e6" providerId="LiveId" clId="{003DAD9F-9D2C-4C73-AA6B-5B015338EF2E}" dt="2019-05-01T02:44:17.288" v="3914" actId="1076"/>
        <pc:sldMkLst>
          <pc:docMk/>
          <pc:sldMk cId="2976059850" sldId="263"/>
        </pc:sldMkLst>
        <pc:picChg chg="add del mod">
          <ac:chgData name="Marlon Scott" userId="04c9e0e4a16c61e6" providerId="LiveId" clId="{003DAD9F-9D2C-4C73-AA6B-5B015338EF2E}" dt="2019-05-01T02:37:19.753" v="3881" actId="478"/>
          <ac:picMkLst>
            <pc:docMk/>
            <pc:sldMk cId="2976059850" sldId="263"/>
            <ac:picMk id="5" creationId="{BD215DA9-4117-4773-A8C8-D5806CB08470}"/>
          </ac:picMkLst>
        </pc:picChg>
        <pc:picChg chg="add mod">
          <ac:chgData name="Marlon Scott" userId="04c9e0e4a16c61e6" providerId="LiveId" clId="{003DAD9F-9D2C-4C73-AA6B-5B015338EF2E}" dt="2019-05-01T02:44:17.288" v="3914" actId="1076"/>
          <ac:picMkLst>
            <pc:docMk/>
            <pc:sldMk cId="2976059850" sldId="263"/>
            <ac:picMk id="6" creationId="{5DCE319B-7B2B-46C5-ACE5-64A6B9F1AE0E}"/>
          </ac:picMkLst>
        </pc:picChg>
      </pc:sldChg>
      <pc:sldChg chg="addSp delSp modSp addAnim delAnim modAnim modNotesTx">
        <pc:chgData name="Marlon Scott" userId="04c9e0e4a16c61e6" providerId="LiveId" clId="{003DAD9F-9D2C-4C73-AA6B-5B015338EF2E}" dt="2019-05-01T02:44:22.263" v="3915" actId="1076"/>
        <pc:sldMkLst>
          <pc:docMk/>
          <pc:sldMk cId="2837426465" sldId="264"/>
        </pc:sldMkLst>
        <pc:spChg chg="mod">
          <ac:chgData name="Marlon Scott" userId="04c9e0e4a16c61e6" providerId="LiveId" clId="{003DAD9F-9D2C-4C73-AA6B-5B015338EF2E}" dt="2019-05-01T01:58:31.510" v="2435" actId="6549"/>
          <ac:spMkLst>
            <pc:docMk/>
            <pc:sldMk cId="2837426465" sldId="264"/>
            <ac:spMk id="3" creationId="{8E44334A-2E9E-4D4D-A4E0-29DF8109395B}"/>
          </ac:spMkLst>
        </pc:spChg>
        <pc:picChg chg="add del mod">
          <ac:chgData name="Marlon Scott" userId="04c9e0e4a16c61e6" providerId="LiveId" clId="{003DAD9F-9D2C-4C73-AA6B-5B015338EF2E}" dt="2019-05-01T02:44:22.263" v="3915" actId="1076"/>
          <ac:picMkLst>
            <pc:docMk/>
            <pc:sldMk cId="2837426465" sldId="264"/>
            <ac:picMk id="4" creationId="{C3085E5A-FBE7-469D-865E-C7F4AB0F1F03}"/>
          </ac:picMkLst>
        </pc:picChg>
      </pc:sldChg>
      <pc:sldChg chg="addSp modSp modAnim modNotesTx">
        <pc:chgData name="Marlon Scott" userId="04c9e0e4a16c61e6" providerId="LiveId" clId="{003DAD9F-9D2C-4C73-AA6B-5B015338EF2E}" dt="2019-05-01T02:44:25.447" v="3916" actId="1076"/>
        <pc:sldMkLst>
          <pc:docMk/>
          <pc:sldMk cId="3057967071" sldId="265"/>
        </pc:sldMkLst>
        <pc:picChg chg="add mod">
          <ac:chgData name="Marlon Scott" userId="04c9e0e4a16c61e6" providerId="LiveId" clId="{003DAD9F-9D2C-4C73-AA6B-5B015338EF2E}" dt="2019-05-01T02:44:25.447" v="3916" actId="1076"/>
          <ac:picMkLst>
            <pc:docMk/>
            <pc:sldMk cId="3057967071" sldId="265"/>
            <ac:picMk id="8" creationId="{CC3ADB7C-741B-40CC-8AED-E4C56716AD06}"/>
          </ac:picMkLst>
        </pc:picChg>
      </pc:sldChg>
      <pc:sldChg chg="addSp modSp modAnim modNotesTx">
        <pc:chgData name="Marlon Scott" userId="04c9e0e4a16c61e6" providerId="LiveId" clId="{003DAD9F-9D2C-4C73-AA6B-5B015338EF2E}" dt="2019-05-01T02:44:28.711" v="3917" actId="1076"/>
        <pc:sldMkLst>
          <pc:docMk/>
          <pc:sldMk cId="3601089783" sldId="266"/>
        </pc:sldMkLst>
        <pc:picChg chg="add mod">
          <ac:chgData name="Marlon Scott" userId="04c9e0e4a16c61e6" providerId="LiveId" clId="{003DAD9F-9D2C-4C73-AA6B-5B015338EF2E}" dt="2019-05-01T02:44:28.711" v="3917" actId="1076"/>
          <ac:picMkLst>
            <pc:docMk/>
            <pc:sldMk cId="3601089783" sldId="266"/>
            <ac:picMk id="5" creationId="{822D0241-5FCF-4850-8490-BD8BAA3BE68B}"/>
          </ac:picMkLst>
        </pc:picChg>
      </pc:sldChg>
      <pc:sldChg chg="addSp delSp modSp delAnim modAnim modNotesTx">
        <pc:chgData name="Marlon Scott" userId="04c9e0e4a16c61e6" providerId="LiveId" clId="{003DAD9F-9D2C-4C73-AA6B-5B015338EF2E}" dt="2019-05-01T03:25:15.137" v="3995"/>
        <pc:sldMkLst>
          <pc:docMk/>
          <pc:sldMk cId="355761469" sldId="267"/>
        </pc:sldMkLst>
        <pc:picChg chg="add mod">
          <ac:chgData name="Marlon Scott" userId="04c9e0e4a16c61e6" providerId="LiveId" clId="{003DAD9F-9D2C-4C73-AA6B-5B015338EF2E}" dt="2019-05-01T01:08:16.661" v="15" actId="1076"/>
          <ac:picMkLst>
            <pc:docMk/>
            <pc:sldMk cId="355761469" sldId="267"/>
            <ac:picMk id="3" creationId="{CF5C07EA-A225-4162-BABF-19F94C50CEFB}"/>
          </ac:picMkLst>
        </pc:picChg>
        <pc:picChg chg="add mod">
          <ac:chgData name="Marlon Scott" userId="04c9e0e4a16c61e6" providerId="LiveId" clId="{003DAD9F-9D2C-4C73-AA6B-5B015338EF2E}" dt="2019-05-01T02:44:32.018" v="3918" actId="1076"/>
          <ac:picMkLst>
            <pc:docMk/>
            <pc:sldMk cId="355761469" sldId="267"/>
            <ac:picMk id="4" creationId="{49ED647D-9D21-4875-8393-B9531600C99D}"/>
          </ac:picMkLst>
        </pc:picChg>
        <pc:picChg chg="add mod">
          <ac:chgData name="Marlon Scott" userId="04c9e0e4a16c61e6" providerId="LiveId" clId="{003DAD9F-9D2C-4C73-AA6B-5B015338EF2E}" dt="2019-05-01T03:25:12.889" v="3994" actId="1076"/>
          <ac:picMkLst>
            <pc:docMk/>
            <pc:sldMk cId="355761469" sldId="267"/>
            <ac:picMk id="4" creationId="{E5C4CB53-758B-4A15-8FEB-AC0C4EAE69C4}"/>
          </ac:picMkLst>
        </pc:picChg>
        <pc:picChg chg="del">
          <ac:chgData name="Marlon Scott" userId="04c9e0e4a16c61e6" providerId="LiveId" clId="{003DAD9F-9D2C-4C73-AA6B-5B015338EF2E}" dt="2019-05-01T03:25:03.989" v="3992" actId="478"/>
          <ac:picMkLst>
            <pc:docMk/>
            <pc:sldMk cId="355761469" sldId="267"/>
            <ac:picMk id="5" creationId="{B22ECADB-2883-4A82-9A47-476DE201605F}"/>
          </ac:picMkLst>
        </pc:picChg>
      </pc:sldChg>
      <pc:sldChg chg="addSp modSp modAnim modNotesTx">
        <pc:chgData name="Marlon Scott" userId="04c9e0e4a16c61e6" providerId="LiveId" clId="{003DAD9F-9D2C-4C73-AA6B-5B015338EF2E}" dt="2019-05-01T02:44:37.073" v="3919" actId="1076"/>
        <pc:sldMkLst>
          <pc:docMk/>
          <pc:sldMk cId="910979299" sldId="268"/>
        </pc:sldMkLst>
        <pc:picChg chg="add mod">
          <ac:chgData name="Marlon Scott" userId="04c9e0e4a16c61e6" providerId="LiveId" clId="{003DAD9F-9D2C-4C73-AA6B-5B015338EF2E}" dt="2019-05-01T02:44:37.073" v="3919" actId="1076"/>
          <ac:picMkLst>
            <pc:docMk/>
            <pc:sldMk cId="910979299" sldId="268"/>
            <ac:picMk id="4" creationId="{333C5618-F004-4C2B-A3FE-766DF322454A}"/>
          </ac:picMkLst>
        </pc:picChg>
      </pc:sldChg>
      <pc:sldChg chg="delSp add del setBg delDesignElem">
        <pc:chgData name="Marlon Scott" userId="04c9e0e4a16c61e6" providerId="LiveId" clId="{003DAD9F-9D2C-4C73-AA6B-5B015338EF2E}" dt="2019-05-01T01:09:23.160" v="20" actId="2696"/>
        <pc:sldMkLst>
          <pc:docMk/>
          <pc:sldMk cId="300696957" sldId="269"/>
        </pc:sldMkLst>
        <pc:spChg chg="del">
          <ac:chgData name="Marlon Scott" userId="04c9e0e4a16c61e6" providerId="LiveId" clId="{003DAD9F-9D2C-4C73-AA6B-5B015338EF2E}" dt="2019-05-01T01:09:19.806" v="19"/>
          <ac:spMkLst>
            <pc:docMk/>
            <pc:sldMk cId="300696957" sldId="269"/>
            <ac:spMk id="8" creationId="{CADF2543-1B6F-4FBC-A7AF-53A0430E05AB}"/>
          </ac:spMkLst>
        </pc:spChg>
        <pc:grpChg chg="del">
          <ac:chgData name="Marlon Scott" userId="04c9e0e4a16c61e6" providerId="LiveId" clId="{003DAD9F-9D2C-4C73-AA6B-5B015338EF2E}" dt="2019-05-01T01:09:19.806" v="19"/>
          <ac:grpSpMkLst>
            <pc:docMk/>
            <pc:sldMk cId="300696957" sldId="269"/>
            <ac:grpSpMk id="10" creationId="{A80A6E81-6B71-43DF-877B-E964A9A4CB68}"/>
          </ac:grpSpMkLst>
        </pc:grpChg>
      </pc:sldChg>
      <pc:sldChg chg="addSp modSp add modAnim modNotesTx">
        <pc:chgData name="Marlon Scott" userId="04c9e0e4a16c61e6" providerId="LiveId" clId="{003DAD9F-9D2C-4C73-AA6B-5B015338EF2E}" dt="2019-05-01T02:44:39.832" v="3920" actId="1076"/>
        <pc:sldMkLst>
          <pc:docMk/>
          <pc:sldMk cId="1258026489" sldId="269"/>
        </pc:sldMkLst>
        <pc:spChg chg="mod">
          <ac:chgData name="Marlon Scott" userId="04c9e0e4a16c61e6" providerId="LiveId" clId="{003DAD9F-9D2C-4C73-AA6B-5B015338EF2E}" dt="2019-05-01T01:09:45.669" v="41" actId="20577"/>
          <ac:spMkLst>
            <pc:docMk/>
            <pc:sldMk cId="1258026489" sldId="269"/>
            <ac:spMk id="2" creationId="{7FEA9F10-4593-47D3-99E3-07B091603B2D}"/>
          </ac:spMkLst>
        </pc:spChg>
        <pc:spChg chg="mod">
          <ac:chgData name="Marlon Scott" userId="04c9e0e4a16c61e6" providerId="LiveId" clId="{003DAD9F-9D2C-4C73-AA6B-5B015338EF2E}" dt="2019-05-01T02:24:05.636" v="3868" actId="2711"/>
          <ac:spMkLst>
            <pc:docMk/>
            <pc:sldMk cId="1258026489" sldId="269"/>
            <ac:spMk id="3" creationId="{0BECEE40-E1A4-4163-914E-36A2529F4914}"/>
          </ac:spMkLst>
        </pc:spChg>
        <pc:picChg chg="add mod">
          <ac:chgData name="Marlon Scott" userId="04c9e0e4a16c61e6" providerId="LiveId" clId="{003DAD9F-9D2C-4C73-AA6B-5B015338EF2E}" dt="2019-05-01T02:44:39.832" v="3920" actId="1076"/>
          <ac:picMkLst>
            <pc:docMk/>
            <pc:sldMk cId="1258026489" sldId="269"/>
            <ac:picMk id="4" creationId="{45385BD1-F50C-4552-8E9C-6F3C91F07495}"/>
          </ac:picMkLst>
        </pc:picChg>
      </pc:sldChg>
      <pc:sldChg chg="add del">
        <pc:chgData name="Marlon Scott" userId="04c9e0e4a16c61e6" providerId="LiveId" clId="{003DAD9F-9D2C-4C73-AA6B-5B015338EF2E}" dt="2019-05-01T01:09:17.746" v="17" actId="2696"/>
        <pc:sldMkLst>
          <pc:docMk/>
          <pc:sldMk cId="4148392728" sldId="269"/>
        </pc:sldMkLst>
      </pc:sldChg>
      <pc:sldChg chg="addSp delSp modSp add modAnim modNotesTx">
        <pc:chgData name="Marlon Scott" userId="04c9e0e4a16c61e6" providerId="LiveId" clId="{003DAD9F-9D2C-4C73-AA6B-5B015338EF2E}" dt="2019-05-01T02:44:42.129" v="3921" actId="1076"/>
        <pc:sldMkLst>
          <pc:docMk/>
          <pc:sldMk cId="335052734" sldId="270"/>
        </pc:sldMkLst>
        <pc:spChg chg="del mod">
          <ac:chgData name="Marlon Scott" userId="04c9e0e4a16c61e6" providerId="LiveId" clId="{003DAD9F-9D2C-4C73-AA6B-5B015338EF2E}" dt="2019-05-01T02:24:24.591" v="3869" actId="478"/>
          <ac:spMkLst>
            <pc:docMk/>
            <pc:sldMk cId="335052734" sldId="270"/>
            <ac:spMk id="2" creationId="{7FEA9F10-4593-47D3-99E3-07B091603B2D}"/>
          </ac:spMkLst>
        </pc:spChg>
        <pc:spChg chg="mod">
          <ac:chgData name="Marlon Scott" userId="04c9e0e4a16c61e6" providerId="LiveId" clId="{003DAD9F-9D2C-4C73-AA6B-5B015338EF2E}" dt="2019-05-01T01:13:08.305" v="84" actId="403"/>
          <ac:spMkLst>
            <pc:docMk/>
            <pc:sldMk cId="335052734" sldId="270"/>
            <ac:spMk id="3" creationId="{0BECEE40-E1A4-4163-914E-36A2529F4914}"/>
          </ac:spMkLst>
        </pc:spChg>
        <pc:picChg chg="add mod">
          <ac:chgData name="Marlon Scott" userId="04c9e0e4a16c61e6" providerId="LiveId" clId="{003DAD9F-9D2C-4C73-AA6B-5B015338EF2E}" dt="2019-05-01T02:44:42.129" v="3921" actId="1076"/>
          <ac:picMkLst>
            <pc:docMk/>
            <pc:sldMk cId="335052734" sldId="270"/>
            <ac:picMk id="4" creationId="{BCCD055C-B4E2-4192-BA35-9144CFD133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A8A20-5387-4159-9BD4-3D183762A5A6}" type="datetimeFigureOut">
              <a:rPr lang="en-US" smtClean="0"/>
              <a:t>30-Apr-19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6AC25-D8B5-4601-B4E4-40595D4B2657}" type="slidenum">
              <a:rPr lang="en-US" smtClean="0"/>
              <a:t>‹#›</a:t>
            </a:fld>
            <a:endParaRPr lang="en-US"/>
          </a:p>
        </p:txBody>
      </p:sp>
    </p:spTree>
    <p:extLst>
      <p:ext uri="{BB962C8B-B14F-4D97-AF65-F5344CB8AC3E}">
        <p14:creationId xmlns:p14="http://schemas.microsoft.com/office/powerpoint/2010/main" val="3570735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calculating the solution for the Forward and Inverse Position Kinematics, we determined the cartesian velocity of the end-effector, given the computed angular velocity.  This is calculated using the application of the geometric Jacobian.  Conversely, we calculated the joint angular velocities given the cartesian velocity, using the application of the pseudo-inverse of the geometric Jacobian.  </a:t>
            </a:r>
          </a:p>
        </p:txBody>
      </p:sp>
      <p:sp>
        <p:nvSpPr>
          <p:cNvPr id="4" name="Slide Number Placeholder 3"/>
          <p:cNvSpPr>
            <a:spLocks noGrp="1"/>
          </p:cNvSpPr>
          <p:nvPr>
            <p:ph type="sldNum" sz="quarter" idx="5"/>
          </p:nvPr>
        </p:nvSpPr>
        <p:spPr/>
        <p:txBody>
          <a:bodyPr/>
          <a:lstStyle/>
          <a:p>
            <a:fld id="{A6C6AC25-D8B5-4601-B4E4-40595D4B2657}" type="slidenum">
              <a:rPr lang="en-US" smtClean="0"/>
              <a:t>8</a:t>
            </a:fld>
            <a:endParaRPr lang="en-US"/>
          </a:p>
        </p:txBody>
      </p:sp>
    </p:spTree>
    <p:extLst>
      <p:ext uri="{BB962C8B-B14F-4D97-AF65-F5344CB8AC3E}">
        <p14:creationId xmlns:p14="http://schemas.microsoft.com/office/powerpoint/2010/main" val="2484792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leveraged MATLAB’s Robotics System Toolbox to assist in the calculation of our forward and inverse Dynamic solution.  Using the forward dynamics function available in the Toolbox, we were able to calculate the joint accelerations, given the joint torques and states.  Using the inverse dynamics function, we were able to calculate the joint torques of the robot required to perform the desired motion.</a:t>
            </a:r>
          </a:p>
        </p:txBody>
      </p:sp>
      <p:sp>
        <p:nvSpPr>
          <p:cNvPr id="4" name="Slide Number Placeholder 3"/>
          <p:cNvSpPr>
            <a:spLocks noGrp="1"/>
          </p:cNvSpPr>
          <p:nvPr>
            <p:ph type="sldNum" sz="quarter" idx="5"/>
          </p:nvPr>
        </p:nvSpPr>
        <p:spPr/>
        <p:txBody>
          <a:bodyPr/>
          <a:lstStyle/>
          <a:p>
            <a:fld id="{A6C6AC25-D8B5-4601-B4E4-40595D4B2657}" type="slidenum">
              <a:rPr lang="en-US" smtClean="0"/>
              <a:t>9</a:t>
            </a:fld>
            <a:endParaRPr lang="en-US"/>
          </a:p>
        </p:txBody>
      </p:sp>
    </p:spTree>
    <p:extLst>
      <p:ext uri="{BB962C8B-B14F-4D97-AF65-F5344CB8AC3E}">
        <p14:creationId xmlns:p14="http://schemas.microsoft.com/office/powerpoint/2010/main" val="1252567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decided to implement a Computed Torque controller to control our robot’s motion. The Computed Torque Controller is based on the </a:t>
            </a:r>
            <a:r>
              <a:rPr lang="en-US" dirty="0">
                <a:solidFill>
                  <a:schemeClr val="tx1"/>
                </a:solidFill>
                <a:latin typeface="Garamond"/>
              </a:rPr>
              <a:t>feedback linearization principle, which maps a non-linear model into a linear closed-loop equation in terms of the state variables.  The choice of the design parameters is trivial.  Here we show the Computed Torque Control Law, as well as the equation for the torque , </a:t>
            </a:r>
            <a:r>
              <a:rPr lang="en-US" i="1" dirty="0">
                <a:solidFill>
                  <a:schemeClr val="tx1"/>
                </a:solidFill>
                <a:latin typeface="Garamond"/>
              </a:rPr>
              <a:t>tau</a:t>
            </a:r>
            <a:r>
              <a:rPr lang="en-US" i="0" dirty="0">
                <a:solidFill>
                  <a:schemeClr val="tx1"/>
                </a:solidFill>
                <a:latin typeface="Garamond"/>
              </a:rPr>
              <a:t>, when the control loop is closed with the state-space equation.</a:t>
            </a:r>
            <a:endParaRPr lang="en-US" dirty="0"/>
          </a:p>
        </p:txBody>
      </p:sp>
      <p:sp>
        <p:nvSpPr>
          <p:cNvPr id="4" name="Slide Number Placeholder 3"/>
          <p:cNvSpPr>
            <a:spLocks noGrp="1"/>
          </p:cNvSpPr>
          <p:nvPr>
            <p:ph type="sldNum" sz="quarter" idx="5"/>
          </p:nvPr>
        </p:nvSpPr>
        <p:spPr/>
        <p:txBody>
          <a:bodyPr/>
          <a:lstStyle/>
          <a:p>
            <a:fld id="{A6C6AC25-D8B5-4601-B4E4-40595D4B2657}" type="slidenum">
              <a:rPr lang="en-US" smtClean="0"/>
              <a:t>10</a:t>
            </a:fld>
            <a:endParaRPr lang="en-US"/>
          </a:p>
        </p:txBody>
      </p:sp>
    </p:spTree>
    <p:extLst>
      <p:ext uri="{BB962C8B-B14F-4D97-AF65-F5344CB8AC3E}">
        <p14:creationId xmlns:p14="http://schemas.microsoft.com/office/powerpoint/2010/main" val="2778310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illustrate a series of plots demonstrating our results.  The two slides on the left show our actual vs desired trajectory in the 3-D and 2-D planes. We see that the end-effector very closely matched our desired trajectory.  On the right, we see a plot of our joint angles’ position and velocities.  We can also observe that the joint velocities of the robot are zero at the corners of the rectangle.</a:t>
            </a:r>
          </a:p>
        </p:txBody>
      </p:sp>
      <p:sp>
        <p:nvSpPr>
          <p:cNvPr id="4" name="Slide Number Placeholder 3"/>
          <p:cNvSpPr>
            <a:spLocks noGrp="1"/>
          </p:cNvSpPr>
          <p:nvPr>
            <p:ph type="sldNum" sz="quarter" idx="5"/>
          </p:nvPr>
        </p:nvSpPr>
        <p:spPr/>
        <p:txBody>
          <a:bodyPr/>
          <a:lstStyle/>
          <a:p>
            <a:fld id="{A6C6AC25-D8B5-4601-B4E4-40595D4B2657}" type="slidenum">
              <a:rPr lang="en-US" smtClean="0"/>
              <a:t>11</a:t>
            </a:fld>
            <a:endParaRPr lang="en-US"/>
          </a:p>
        </p:txBody>
      </p:sp>
    </p:spTree>
    <p:extLst>
      <p:ext uri="{BB962C8B-B14F-4D97-AF65-F5344CB8AC3E}">
        <p14:creationId xmlns:p14="http://schemas.microsoft.com/office/powerpoint/2010/main" val="2603569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 video demonstrating our simulation results.  The MATLAB script is executed and at the same time, the </a:t>
            </a:r>
            <a:r>
              <a:rPr lang="en-US" dirty="0" err="1"/>
              <a:t>RobotStudio</a:t>
            </a:r>
            <a:r>
              <a:rPr lang="en-US" dirty="0"/>
              <a:t> RAPID program is run.  The MATLAB script completes its calculation of the joint angles using the ODE45 solver.  It then connects to </a:t>
            </a:r>
            <a:r>
              <a:rPr lang="en-US" dirty="0" err="1"/>
              <a:t>RobotStudio</a:t>
            </a:r>
            <a:r>
              <a:rPr lang="en-US" dirty="0"/>
              <a:t> using TCPIP and sends all the joint data.  Once all the joint data is received, the virtual controller in </a:t>
            </a:r>
            <a:r>
              <a:rPr lang="en-US" dirty="0" err="1"/>
              <a:t>RobotStudio</a:t>
            </a:r>
            <a:r>
              <a:rPr lang="en-US" dirty="0"/>
              <a:t> executes the joint movement commands.  As we can see, the end-effector traces out the near perfect rectangle, as was calculated in MATLAB.  It correctly takes 5 seconds to travel between each corner, with a total travel time of 20 seconds.  We also see that the velocity slows to 0 at each </a:t>
            </a:r>
            <a:r>
              <a:rPr lang="en-US" dirty="0" err="1"/>
              <a:t>corner.This</a:t>
            </a:r>
            <a:r>
              <a:rPr lang="en-US" dirty="0"/>
              <a:t> verifies our Control solution as well as our ability to communicate with </a:t>
            </a:r>
            <a:r>
              <a:rPr lang="en-US" dirty="0" err="1"/>
              <a:t>RobotStudio</a:t>
            </a:r>
            <a:r>
              <a:rPr lang="en-US" dirty="0"/>
              <a:t>.</a:t>
            </a:r>
          </a:p>
        </p:txBody>
      </p:sp>
      <p:sp>
        <p:nvSpPr>
          <p:cNvPr id="4" name="Slide Number Placeholder 3"/>
          <p:cNvSpPr>
            <a:spLocks noGrp="1"/>
          </p:cNvSpPr>
          <p:nvPr>
            <p:ph type="sldNum" sz="quarter" idx="5"/>
          </p:nvPr>
        </p:nvSpPr>
        <p:spPr/>
        <p:txBody>
          <a:bodyPr/>
          <a:lstStyle/>
          <a:p>
            <a:fld id="{A6C6AC25-D8B5-4601-B4E4-40595D4B2657}" type="slidenum">
              <a:rPr lang="en-US" smtClean="0"/>
              <a:t>12</a:t>
            </a:fld>
            <a:endParaRPr lang="en-US"/>
          </a:p>
        </p:txBody>
      </p:sp>
    </p:spTree>
    <p:extLst>
      <p:ext uri="{BB962C8B-B14F-4D97-AF65-F5344CB8AC3E}">
        <p14:creationId xmlns:p14="http://schemas.microsoft.com/office/powerpoint/2010/main" val="364770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we s</a:t>
            </a:r>
            <a:r>
              <a:rPr lang="en-US" dirty="0">
                <a:solidFill>
                  <a:schemeClr val="tx1"/>
                </a:solidFill>
                <a:latin typeface="Garamond"/>
              </a:rPr>
              <a:t>uccessfully solved and verified the Kinematics and Dynamics of the Robot, “closed the loop” with our Computed Torque Control Law, successfully demonstrated our solution matched the desired trajectory, successfully established communication between MATLAB and </a:t>
            </a:r>
            <a:r>
              <a:rPr lang="en-US" dirty="0" err="1">
                <a:solidFill>
                  <a:schemeClr val="tx1"/>
                </a:solidFill>
                <a:latin typeface="Garamond"/>
              </a:rPr>
              <a:t>RobotStudio</a:t>
            </a:r>
            <a:r>
              <a:rPr lang="en-US" dirty="0">
                <a:solidFill>
                  <a:schemeClr val="tx1"/>
                </a:solidFill>
                <a:latin typeface="Garamond"/>
              </a:rPr>
              <a:t>, and successfully simulated the IRB 120 following our instructed trajectory in </a:t>
            </a:r>
            <a:r>
              <a:rPr lang="en-US" dirty="0" err="1">
                <a:solidFill>
                  <a:schemeClr val="tx1"/>
                </a:solidFill>
                <a:latin typeface="Garamond"/>
              </a:rPr>
              <a:t>RobotStudio</a:t>
            </a:r>
            <a:r>
              <a:rPr lang="en-US" dirty="0">
                <a:solidFill>
                  <a:schemeClr val="tx1"/>
                </a:solidFill>
                <a:latin typeface="Garamond"/>
              </a:rPr>
              <a:t>.</a:t>
            </a:r>
          </a:p>
          <a:p>
            <a:endParaRPr lang="en-US" dirty="0"/>
          </a:p>
        </p:txBody>
      </p:sp>
      <p:sp>
        <p:nvSpPr>
          <p:cNvPr id="4" name="Slide Number Placeholder 3"/>
          <p:cNvSpPr>
            <a:spLocks noGrp="1"/>
          </p:cNvSpPr>
          <p:nvPr>
            <p:ph type="sldNum" sz="quarter" idx="5"/>
          </p:nvPr>
        </p:nvSpPr>
        <p:spPr/>
        <p:txBody>
          <a:bodyPr/>
          <a:lstStyle/>
          <a:p>
            <a:fld id="{A6C6AC25-D8B5-4601-B4E4-40595D4B2657}" type="slidenum">
              <a:rPr lang="en-US" smtClean="0"/>
              <a:t>13</a:t>
            </a:fld>
            <a:endParaRPr lang="en-US"/>
          </a:p>
        </p:txBody>
      </p:sp>
    </p:spTree>
    <p:extLst>
      <p:ext uri="{BB962C8B-B14F-4D97-AF65-F5344CB8AC3E}">
        <p14:creationId xmlns:p14="http://schemas.microsoft.com/office/powerpoint/2010/main" val="395041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refer to the links shown for our applied Robotics System Toolbox functions in our solution.</a:t>
            </a:r>
          </a:p>
        </p:txBody>
      </p:sp>
      <p:sp>
        <p:nvSpPr>
          <p:cNvPr id="4" name="Slide Number Placeholder 3"/>
          <p:cNvSpPr>
            <a:spLocks noGrp="1"/>
          </p:cNvSpPr>
          <p:nvPr>
            <p:ph type="sldNum" sz="quarter" idx="5"/>
          </p:nvPr>
        </p:nvSpPr>
        <p:spPr/>
        <p:txBody>
          <a:bodyPr/>
          <a:lstStyle/>
          <a:p>
            <a:fld id="{A6C6AC25-D8B5-4601-B4E4-40595D4B2657}" type="slidenum">
              <a:rPr lang="en-US" smtClean="0"/>
              <a:t>14</a:t>
            </a:fld>
            <a:endParaRPr lang="en-US"/>
          </a:p>
        </p:txBody>
      </p:sp>
    </p:spTree>
    <p:extLst>
      <p:ext uri="{BB962C8B-B14F-4D97-AF65-F5344CB8AC3E}">
        <p14:creationId xmlns:p14="http://schemas.microsoft.com/office/powerpoint/2010/main" val="362090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a:t>
            </a:r>
          </a:p>
        </p:txBody>
      </p:sp>
      <p:sp>
        <p:nvSpPr>
          <p:cNvPr id="4" name="Slide Number Placeholder 3"/>
          <p:cNvSpPr>
            <a:spLocks noGrp="1"/>
          </p:cNvSpPr>
          <p:nvPr>
            <p:ph type="sldNum" sz="quarter" idx="5"/>
          </p:nvPr>
        </p:nvSpPr>
        <p:spPr/>
        <p:txBody>
          <a:bodyPr/>
          <a:lstStyle/>
          <a:p>
            <a:fld id="{A6C6AC25-D8B5-4601-B4E4-40595D4B2657}" type="slidenum">
              <a:rPr lang="en-US" smtClean="0"/>
              <a:t>15</a:t>
            </a:fld>
            <a:endParaRPr lang="en-US"/>
          </a:p>
        </p:txBody>
      </p:sp>
    </p:spTree>
    <p:extLst>
      <p:ext uri="{BB962C8B-B14F-4D97-AF65-F5344CB8AC3E}">
        <p14:creationId xmlns:p14="http://schemas.microsoft.com/office/powerpoint/2010/main" val="2913912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3756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30-Apr-19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8232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3338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80970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53026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103320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93504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3802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622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5957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30-Apr-19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2558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30-Apr-19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99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30-Apr-19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48036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30-Apr-19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22414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30-Apr-19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667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30-Apr-19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23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30-Apr-19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92171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46CE7D5-CF57-46EF-B807-FDD0502418D4}" type="datetimeFigureOut">
              <a:rPr lang="en-US" smtClean="0"/>
              <a:t>30-Apr-19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1892631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3.m4a"/><Relationship Id="rId7" Type="http://schemas.openxmlformats.org/officeDocument/2006/relationships/image" Target="../media/image18.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13.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8" Type="http://schemas.openxmlformats.org/officeDocument/2006/relationships/hyperlink" Target="https://www.mathworks.com/help/robotics/ref/robotics.rigidbodytree.massmatrix.html" TargetMode="External"/><Relationship Id="rId3" Type="http://schemas.openxmlformats.org/officeDocument/2006/relationships/slideLayout" Target="../slideLayouts/slideLayout2.xml"/><Relationship Id="rId7" Type="http://schemas.openxmlformats.org/officeDocument/2006/relationships/hyperlink" Target="https://www.mathworks.com/help/robotics/ref/robotics.rigidbodytree.inversedynamics.html"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ww.mathworks.com/help/robotics/ref/robotics.rigidbodytree.forwarddynamics.html" TargetMode="External"/><Relationship Id="rId5" Type="http://schemas.openxmlformats.org/officeDocument/2006/relationships/hyperlink" Target="https://www.mathworks.com/help/robotics/ug/robot-dynamics.html" TargetMode="External"/><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jpe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97986E7-0E3C-4F64-886E-935DDCB83A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3033" y="1420238"/>
            <a:ext cx="4415786" cy="4751961"/>
            <a:chOff x="9206969" y="2963333"/>
            <a:chExt cx="2981858" cy="3208867"/>
          </a:xfrm>
        </p:grpSpPr>
        <p:cxnSp>
          <p:nvCxnSpPr>
            <p:cNvPr id="11" name="Straight Connector 10">
              <a:extLst>
                <a:ext uri="{FF2B5EF4-FFF2-40B4-BE49-F238E27FC236}">
                  <a16:creationId xmlns:a16="http://schemas.microsoft.com/office/drawing/2014/main" id="{B903D17F-F79E-40E5-9563-A1CFFCC06A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A5D5775-627F-4588-82B3-905EDF23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D7F2A20-5DE4-4BC0-91EA-5FFE33A4D3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D536BA0-56C7-429C-B41E-B5724F0CD4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15726F-71BE-4007-B9B6-0A1AA0D520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4" name="TextBox 3">
            <a:extLst>
              <a:ext uri="{FF2B5EF4-FFF2-40B4-BE49-F238E27FC236}">
                <a16:creationId xmlns:a16="http://schemas.microsoft.com/office/drawing/2014/main" id="{2169954B-BC34-46A3-BABE-E2FDF48FE7A1}"/>
              </a:ext>
            </a:extLst>
          </p:cNvPr>
          <p:cNvSpPr txBox="1"/>
          <p:nvPr/>
        </p:nvSpPr>
        <p:spPr>
          <a:xfrm>
            <a:off x="686837" y="2272841"/>
            <a:ext cx="93357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latin typeface="Garamond"/>
              </a:rPr>
              <a:t>Computed Torque Controller for Motion Control of a 6 DOF Industrial Robot Manipulator </a:t>
            </a:r>
            <a:endParaRPr lang="en-US"/>
          </a:p>
        </p:txBody>
      </p:sp>
      <p:sp>
        <p:nvSpPr>
          <p:cNvPr id="5" name="TextBox 4">
            <a:extLst>
              <a:ext uri="{FF2B5EF4-FFF2-40B4-BE49-F238E27FC236}">
                <a16:creationId xmlns:a16="http://schemas.microsoft.com/office/drawing/2014/main" id="{E158FA8A-5313-463A-98EC-0D9D76F991BB}"/>
              </a:ext>
            </a:extLst>
          </p:cNvPr>
          <p:cNvSpPr txBox="1"/>
          <p:nvPr/>
        </p:nvSpPr>
        <p:spPr>
          <a:xfrm>
            <a:off x="835119" y="4412597"/>
            <a:ext cx="608463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Garamond"/>
              </a:rPr>
              <a:t>By:</a:t>
            </a:r>
          </a:p>
          <a:p>
            <a:r>
              <a:rPr lang="en-US" sz="2400" err="1">
                <a:latin typeface="Garamond"/>
              </a:rPr>
              <a:t>Aniketh</a:t>
            </a:r>
            <a:r>
              <a:rPr lang="en-US" sz="2400">
                <a:latin typeface="Garamond"/>
              </a:rPr>
              <a:t> Reddy </a:t>
            </a:r>
            <a:r>
              <a:rPr lang="en-US" sz="2400" err="1">
                <a:latin typeface="Garamond"/>
              </a:rPr>
              <a:t>Seelam</a:t>
            </a:r>
            <a:r>
              <a:rPr lang="en-US" sz="2400">
                <a:latin typeface="Garamond"/>
              </a:rPr>
              <a:t>   (aseelam@wpi.edu)</a:t>
            </a:r>
          </a:p>
          <a:p>
            <a:r>
              <a:rPr lang="en-US" sz="2400">
                <a:latin typeface="Garamond"/>
              </a:rPr>
              <a:t>Marlon Scott                  (mscott@wpi.edu)</a:t>
            </a:r>
          </a:p>
        </p:txBody>
      </p:sp>
      <p:pic>
        <p:nvPicPr>
          <p:cNvPr id="2" name="Picture 2" descr="A picture containing clipart&#10;&#10;Description generated with very high confidence">
            <a:extLst>
              <a:ext uri="{FF2B5EF4-FFF2-40B4-BE49-F238E27FC236}">
                <a16:creationId xmlns:a16="http://schemas.microsoft.com/office/drawing/2014/main" id="{A5DE87A5-3A9B-4D45-B9B8-AC826739CD84}"/>
              </a:ext>
            </a:extLst>
          </p:cNvPr>
          <p:cNvPicPr>
            <a:picLocks noChangeAspect="1"/>
          </p:cNvPicPr>
          <p:nvPr/>
        </p:nvPicPr>
        <p:blipFill>
          <a:blip r:embed="rId4"/>
          <a:stretch>
            <a:fillRect/>
          </a:stretch>
        </p:blipFill>
        <p:spPr>
          <a:xfrm>
            <a:off x="4388757" y="632838"/>
            <a:ext cx="2743200" cy="1002182"/>
          </a:xfrm>
          <a:prstGeom prst="rect">
            <a:avLst/>
          </a:prstGeom>
        </p:spPr>
      </p:pic>
      <p:pic>
        <p:nvPicPr>
          <p:cNvPr id="3" name="SLIDE1">
            <a:hlinkClick r:id="" action="ppaction://media"/>
            <a:extLst>
              <a:ext uri="{FF2B5EF4-FFF2-40B4-BE49-F238E27FC236}">
                <a16:creationId xmlns:a16="http://schemas.microsoft.com/office/drawing/2014/main" id="{DBCCFDE3-7863-4796-A63C-0542BAFB2C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9671" y="5930663"/>
            <a:ext cx="609600" cy="60960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71484-897E-4A22-8977-F9B1113E9E92}"/>
              </a:ext>
            </a:extLst>
          </p:cNvPr>
          <p:cNvSpPr>
            <a:spLocks noGrp="1"/>
          </p:cNvSpPr>
          <p:nvPr>
            <p:ph type="title"/>
          </p:nvPr>
        </p:nvSpPr>
        <p:spPr>
          <a:xfrm>
            <a:off x="375987" y="236952"/>
            <a:ext cx="2481210" cy="411157"/>
          </a:xfrm>
        </p:spPr>
        <p:txBody>
          <a:bodyPr>
            <a:normAutofit fontScale="90000"/>
          </a:bodyPr>
          <a:lstStyle/>
          <a:p>
            <a:r>
              <a:rPr lang="en-US" sz="2800">
                <a:latin typeface="Garamond"/>
              </a:rPr>
              <a:t>Control law</a:t>
            </a:r>
          </a:p>
        </p:txBody>
      </p:sp>
      <p:grpSp>
        <p:nvGrpSpPr>
          <p:cNvPr id="6"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C999EDEF-5655-4D98-BACA-E4AEE6A8240E}"/>
              </a:ext>
            </a:extLst>
          </p:cNvPr>
          <p:cNvSpPr>
            <a:spLocks noGrp="1"/>
          </p:cNvSpPr>
          <p:nvPr>
            <p:ph idx="1"/>
          </p:nvPr>
        </p:nvSpPr>
        <p:spPr>
          <a:xfrm>
            <a:off x="341740" y="869859"/>
            <a:ext cx="8517277" cy="3195739"/>
          </a:xfrm>
        </p:spPr>
        <p:txBody>
          <a:bodyPr>
            <a:normAutofit/>
          </a:bodyPr>
          <a:lstStyle/>
          <a:p>
            <a:r>
              <a:rPr lang="en-US" dirty="0">
                <a:solidFill>
                  <a:schemeClr val="tx1"/>
                </a:solidFill>
                <a:latin typeface="Garamond"/>
              </a:rPr>
              <a:t>Module to ensure the robot follows the commands given by the user.</a:t>
            </a:r>
          </a:p>
          <a:p>
            <a:r>
              <a:rPr lang="en-US" sz="2400" dirty="0">
                <a:solidFill>
                  <a:schemeClr val="tx1"/>
                </a:solidFill>
                <a:latin typeface="Garamond"/>
              </a:rPr>
              <a:t>Computed Torque Control</a:t>
            </a:r>
            <a:endParaRPr lang="en-US" sz="2400" dirty="0">
              <a:solidFill>
                <a:schemeClr val="tx1"/>
              </a:solidFill>
              <a:latin typeface="Century Gothic" panose="020B0502020202020204"/>
            </a:endParaRPr>
          </a:p>
          <a:p>
            <a:pPr lvl="1" indent="0"/>
            <a:r>
              <a:rPr lang="en-US" dirty="0">
                <a:solidFill>
                  <a:schemeClr val="tx1"/>
                </a:solidFill>
                <a:latin typeface="Garamond"/>
              </a:rPr>
              <a:t>  Based on the feedback linearization principle which is an approach that maps a nonlinear model into a linear closed-loop equation in terms of the state variables.</a:t>
            </a:r>
          </a:p>
          <a:p>
            <a:pPr lvl="1" indent="0"/>
            <a:r>
              <a:rPr lang="en-US" dirty="0">
                <a:solidFill>
                  <a:schemeClr val="tx1"/>
                </a:solidFill>
                <a:latin typeface="Garamond"/>
              </a:rPr>
              <a:t>  Choice of the design parameters of the controller is trivial.</a:t>
            </a:r>
          </a:p>
          <a:p>
            <a:pPr lvl="1" indent="0"/>
            <a:r>
              <a:rPr lang="en-US" dirty="0">
                <a:solidFill>
                  <a:schemeClr val="tx1"/>
                </a:solidFill>
                <a:latin typeface="Garamond"/>
              </a:rPr>
              <a:t>  Control Law:</a:t>
            </a:r>
          </a:p>
        </p:txBody>
      </p:sp>
      <p:pic>
        <p:nvPicPr>
          <p:cNvPr id="4" name="Picture 16" descr="A screenshot of a cell phone&#10;&#10;Description generated with very high confidence">
            <a:extLst>
              <a:ext uri="{FF2B5EF4-FFF2-40B4-BE49-F238E27FC236}">
                <a16:creationId xmlns:a16="http://schemas.microsoft.com/office/drawing/2014/main" id="{75B63A1C-92DD-41B7-8434-5DA39DA101C5}"/>
              </a:ext>
            </a:extLst>
          </p:cNvPr>
          <p:cNvPicPr>
            <a:picLocks noChangeAspect="1"/>
          </p:cNvPicPr>
          <p:nvPr/>
        </p:nvPicPr>
        <p:blipFill rotWithShape="1">
          <a:blip r:embed="rId5"/>
          <a:srcRect l="4960" r="13294" b="77841"/>
          <a:stretch/>
        </p:blipFill>
        <p:spPr>
          <a:xfrm>
            <a:off x="2692729" y="3301568"/>
            <a:ext cx="4023330" cy="380900"/>
          </a:xfrm>
          <a:prstGeom prst="rect">
            <a:avLst/>
          </a:prstGeom>
        </p:spPr>
      </p:pic>
      <p:pic>
        <p:nvPicPr>
          <p:cNvPr id="26" name="Picture 16" descr="A screenshot of a cell phone&#10;&#10;Description generated with very high confidence">
            <a:extLst>
              <a:ext uri="{FF2B5EF4-FFF2-40B4-BE49-F238E27FC236}">
                <a16:creationId xmlns:a16="http://schemas.microsoft.com/office/drawing/2014/main" id="{D03F400F-240A-49A9-A5E9-B3F8BE3656E2}"/>
              </a:ext>
            </a:extLst>
          </p:cNvPr>
          <p:cNvPicPr>
            <a:picLocks noChangeAspect="1"/>
          </p:cNvPicPr>
          <p:nvPr/>
        </p:nvPicPr>
        <p:blipFill rotWithShape="1">
          <a:blip r:embed="rId5"/>
          <a:srcRect t="23469" r="-1035" b="48979"/>
          <a:stretch/>
        </p:blipFill>
        <p:spPr>
          <a:xfrm>
            <a:off x="6785488" y="3297617"/>
            <a:ext cx="4412826" cy="419947"/>
          </a:xfrm>
          <a:prstGeom prst="rect">
            <a:avLst/>
          </a:prstGeom>
        </p:spPr>
      </p:pic>
      <p:pic>
        <p:nvPicPr>
          <p:cNvPr id="27" name="Picture 16" descr="A screenshot of a cell phone&#10;&#10;Description generated with very high confidence">
            <a:extLst>
              <a:ext uri="{FF2B5EF4-FFF2-40B4-BE49-F238E27FC236}">
                <a16:creationId xmlns:a16="http://schemas.microsoft.com/office/drawing/2014/main" id="{C0F8F53A-FBEA-4862-8058-A3B76A2D82DC}"/>
              </a:ext>
            </a:extLst>
          </p:cNvPr>
          <p:cNvPicPr>
            <a:picLocks noChangeAspect="1"/>
          </p:cNvPicPr>
          <p:nvPr/>
        </p:nvPicPr>
        <p:blipFill rotWithShape="1">
          <a:blip r:embed="rId5"/>
          <a:srcRect t="67219" r="-461" b="16887"/>
          <a:stretch/>
        </p:blipFill>
        <p:spPr>
          <a:xfrm>
            <a:off x="1184645" y="4667063"/>
            <a:ext cx="8515924" cy="469670"/>
          </a:xfrm>
          <a:prstGeom prst="rect">
            <a:avLst/>
          </a:prstGeom>
        </p:spPr>
      </p:pic>
      <p:sp>
        <p:nvSpPr>
          <p:cNvPr id="19" name="TextBox 18">
            <a:extLst>
              <a:ext uri="{FF2B5EF4-FFF2-40B4-BE49-F238E27FC236}">
                <a16:creationId xmlns:a16="http://schemas.microsoft.com/office/drawing/2014/main" id="{61E0F4AD-1DE4-45FC-9666-9A03653C8CFF}"/>
              </a:ext>
            </a:extLst>
          </p:cNvPr>
          <p:cNvSpPr txBox="1"/>
          <p:nvPr/>
        </p:nvSpPr>
        <p:spPr>
          <a:xfrm>
            <a:off x="375007" y="4065141"/>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a:latin typeface="Garamond"/>
              </a:rPr>
              <a:t>Close the Loop</a:t>
            </a:r>
            <a:endParaRPr lang="en-US" sz="2000"/>
          </a:p>
        </p:txBody>
      </p:sp>
      <p:pic>
        <p:nvPicPr>
          <p:cNvPr id="8" name="slide10">
            <a:hlinkClick r:id="" action="ppaction://media"/>
            <a:extLst>
              <a:ext uri="{FF2B5EF4-FFF2-40B4-BE49-F238E27FC236}">
                <a16:creationId xmlns:a16="http://schemas.microsoft.com/office/drawing/2014/main" id="{CC3ADB7C-741B-40CC-8AED-E4C56716AD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9811" y="5984293"/>
            <a:ext cx="609600" cy="609600"/>
          </a:xfrm>
          <a:prstGeom prst="rect">
            <a:avLst/>
          </a:prstGeom>
        </p:spPr>
      </p:pic>
    </p:spTree>
    <p:extLst>
      <p:ext uri="{BB962C8B-B14F-4D97-AF65-F5344CB8AC3E}">
        <p14:creationId xmlns:p14="http://schemas.microsoft.com/office/powerpoint/2010/main" val="3057967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C1132-39F9-452F-9D78-85059D7F0E80}"/>
              </a:ext>
            </a:extLst>
          </p:cNvPr>
          <p:cNvSpPr>
            <a:spLocks noGrp="1"/>
          </p:cNvSpPr>
          <p:nvPr>
            <p:ph type="title"/>
          </p:nvPr>
        </p:nvSpPr>
        <p:spPr>
          <a:xfrm>
            <a:off x="371597" y="182398"/>
            <a:ext cx="1764324" cy="559452"/>
          </a:xfrm>
        </p:spPr>
        <p:txBody>
          <a:bodyPr>
            <a:normAutofit/>
          </a:bodyPr>
          <a:lstStyle/>
          <a:p>
            <a:r>
              <a:rPr lang="en-US" sz="2800">
                <a:latin typeface="Garamond"/>
              </a:rPr>
              <a:t>Results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7953465C-1764-442E-9337-A0664BFDFA80}"/>
              </a:ext>
            </a:extLst>
          </p:cNvPr>
          <p:cNvSpPr txBox="1"/>
          <p:nvPr/>
        </p:nvSpPr>
        <p:spPr>
          <a:xfrm>
            <a:off x="1305169" y="738553"/>
            <a:ext cx="3573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Garamond"/>
              </a:rPr>
              <a:t>Actual vs Desired Trajectory</a:t>
            </a:r>
          </a:p>
        </p:txBody>
      </p:sp>
      <p:pic>
        <p:nvPicPr>
          <p:cNvPr id="4" name="Picture 4" descr="A screenshot of a cell phone&#10;&#10;Description generated with very high confidence">
            <a:extLst>
              <a:ext uri="{FF2B5EF4-FFF2-40B4-BE49-F238E27FC236}">
                <a16:creationId xmlns:a16="http://schemas.microsoft.com/office/drawing/2014/main" id="{83BA0C96-1FFF-48DC-AA51-705C91A9DCE2}"/>
              </a:ext>
            </a:extLst>
          </p:cNvPr>
          <p:cNvPicPr>
            <a:picLocks noChangeAspect="1"/>
          </p:cNvPicPr>
          <p:nvPr/>
        </p:nvPicPr>
        <p:blipFill>
          <a:blip r:embed="rId5"/>
          <a:stretch>
            <a:fillRect/>
          </a:stretch>
        </p:blipFill>
        <p:spPr>
          <a:xfrm>
            <a:off x="1021862" y="3973145"/>
            <a:ext cx="3729891" cy="2819400"/>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BBABD3A6-7C87-4C4C-AA03-2BEEE20DF704}"/>
              </a:ext>
            </a:extLst>
          </p:cNvPr>
          <p:cNvPicPr>
            <a:picLocks noChangeAspect="1"/>
          </p:cNvPicPr>
          <p:nvPr/>
        </p:nvPicPr>
        <p:blipFill>
          <a:blip r:embed="rId6"/>
          <a:stretch>
            <a:fillRect/>
          </a:stretch>
        </p:blipFill>
        <p:spPr>
          <a:xfrm>
            <a:off x="1021862" y="1216731"/>
            <a:ext cx="3729894" cy="2734460"/>
          </a:xfrm>
          <a:prstGeom prst="rect">
            <a:avLst/>
          </a:prstGeom>
        </p:spPr>
      </p:pic>
      <p:sp>
        <p:nvSpPr>
          <p:cNvPr id="9" name="TextBox 8">
            <a:extLst>
              <a:ext uri="{FF2B5EF4-FFF2-40B4-BE49-F238E27FC236}">
                <a16:creationId xmlns:a16="http://schemas.microsoft.com/office/drawing/2014/main" id="{36529D60-91BE-4FBB-BC64-2AA348BE1455}"/>
              </a:ext>
            </a:extLst>
          </p:cNvPr>
          <p:cNvSpPr txBox="1"/>
          <p:nvPr/>
        </p:nvSpPr>
        <p:spPr>
          <a:xfrm>
            <a:off x="7029938" y="738553"/>
            <a:ext cx="3417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Garamond"/>
              </a:rPr>
              <a:t>Joint Angles and Joint Velocities</a:t>
            </a:r>
          </a:p>
        </p:txBody>
      </p:sp>
      <p:pic>
        <p:nvPicPr>
          <p:cNvPr id="16" name="Picture 16" descr="A close up of a map&#10;&#10;Description generated with high confidence">
            <a:extLst>
              <a:ext uri="{FF2B5EF4-FFF2-40B4-BE49-F238E27FC236}">
                <a16:creationId xmlns:a16="http://schemas.microsoft.com/office/drawing/2014/main" id="{9F0A9AD5-E334-4905-895F-749ABF83C0D1}"/>
              </a:ext>
            </a:extLst>
          </p:cNvPr>
          <p:cNvPicPr>
            <a:picLocks noChangeAspect="1"/>
          </p:cNvPicPr>
          <p:nvPr/>
        </p:nvPicPr>
        <p:blipFill>
          <a:blip r:embed="rId7"/>
          <a:stretch>
            <a:fillRect/>
          </a:stretch>
        </p:blipFill>
        <p:spPr>
          <a:xfrm>
            <a:off x="6922477" y="1179146"/>
            <a:ext cx="3690817" cy="2760785"/>
          </a:xfrm>
          <a:prstGeom prst="rect">
            <a:avLst/>
          </a:prstGeom>
        </p:spPr>
      </p:pic>
      <p:pic>
        <p:nvPicPr>
          <p:cNvPr id="18" name="Picture 18" descr="A close up of a map&#10;&#10;Description generated with high confidence">
            <a:extLst>
              <a:ext uri="{FF2B5EF4-FFF2-40B4-BE49-F238E27FC236}">
                <a16:creationId xmlns:a16="http://schemas.microsoft.com/office/drawing/2014/main" id="{A51B5971-C637-4DED-B75F-9390F4701CFF}"/>
              </a:ext>
            </a:extLst>
          </p:cNvPr>
          <p:cNvPicPr>
            <a:picLocks noChangeAspect="1"/>
          </p:cNvPicPr>
          <p:nvPr/>
        </p:nvPicPr>
        <p:blipFill>
          <a:blip r:embed="rId8"/>
          <a:stretch>
            <a:fillRect/>
          </a:stretch>
        </p:blipFill>
        <p:spPr>
          <a:xfrm>
            <a:off x="6922476" y="3964212"/>
            <a:ext cx="3690816" cy="2817731"/>
          </a:xfrm>
          <a:prstGeom prst="rect">
            <a:avLst/>
          </a:prstGeom>
        </p:spPr>
      </p:pic>
      <p:pic>
        <p:nvPicPr>
          <p:cNvPr id="5" name="slide11">
            <a:hlinkClick r:id="" action="ppaction://media"/>
            <a:extLst>
              <a:ext uri="{FF2B5EF4-FFF2-40B4-BE49-F238E27FC236}">
                <a16:creationId xmlns:a16="http://schemas.microsoft.com/office/drawing/2014/main" id="{822D0241-5FCF-4850-8490-BD8BAA3BE6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10006" y="381000"/>
            <a:ext cx="609600" cy="609600"/>
          </a:xfrm>
          <a:prstGeom prst="rect">
            <a:avLst/>
          </a:prstGeom>
        </p:spPr>
      </p:pic>
    </p:spTree>
    <p:extLst>
      <p:ext uri="{BB962C8B-B14F-4D97-AF65-F5344CB8AC3E}">
        <p14:creationId xmlns:p14="http://schemas.microsoft.com/office/powerpoint/2010/main" val="36010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06519-0B4F-480E-9ACF-31CAE8247F45}"/>
              </a:ext>
            </a:extLst>
          </p:cNvPr>
          <p:cNvSpPr>
            <a:spLocks noGrp="1"/>
          </p:cNvSpPr>
          <p:nvPr>
            <p:ph type="title"/>
          </p:nvPr>
        </p:nvSpPr>
        <p:spPr>
          <a:xfrm>
            <a:off x="479058" y="192167"/>
            <a:ext cx="1656862" cy="569221"/>
          </a:xfrm>
        </p:spPr>
        <p:txBody>
          <a:bodyPr>
            <a:normAutofit/>
          </a:bodyPr>
          <a:lstStyle/>
          <a:p>
            <a:r>
              <a:rPr lang="en-US" sz="2800">
                <a:latin typeface="Garamond"/>
              </a:rPr>
              <a:t>REsults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pic>
        <p:nvPicPr>
          <p:cNvPr id="3" name="final_merged">
            <a:hlinkClick r:id="" action="ppaction://media"/>
            <a:extLst>
              <a:ext uri="{FF2B5EF4-FFF2-40B4-BE49-F238E27FC236}">
                <a16:creationId xmlns:a16="http://schemas.microsoft.com/office/drawing/2014/main" id="{CF5C07EA-A225-4162-BABF-19F94C50CEF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72617" y="933968"/>
            <a:ext cx="10224802" cy="5751452"/>
          </a:xfrm>
          <a:prstGeom prst="rect">
            <a:avLst/>
          </a:prstGeom>
        </p:spPr>
      </p:pic>
      <p:pic>
        <p:nvPicPr>
          <p:cNvPr id="4" name="slide12">
            <a:hlinkClick r:id="" action="ppaction://media"/>
            <a:extLst>
              <a:ext uri="{FF2B5EF4-FFF2-40B4-BE49-F238E27FC236}">
                <a16:creationId xmlns:a16="http://schemas.microsoft.com/office/drawing/2014/main" id="{E5C4CB53-758B-4A15-8FEB-AC0C4EAE69C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097419" y="151788"/>
            <a:ext cx="609600" cy="609600"/>
          </a:xfrm>
          <a:prstGeom prst="rect">
            <a:avLst/>
          </a:prstGeom>
        </p:spPr>
      </p:pic>
    </p:spTree>
    <p:extLst>
      <p:ext uri="{BB962C8B-B14F-4D97-AF65-F5344CB8AC3E}">
        <p14:creationId xmlns:p14="http://schemas.microsoft.com/office/powerpoint/2010/main" val="35576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734" fill="hold"/>
                                        <p:tgtEl>
                                          <p:spTgt spid="3"/>
                                        </p:tgtEl>
                                      </p:cBhvr>
                                    </p:cmd>
                                  </p:childTnLst>
                                </p:cTn>
                              </p:par>
                            </p:childTnLst>
                          </p:cTn>
                        </p:par>
                        <p:par>
                          <p:cTn id="7" fill="hold">
                            <p:stCondLst>
                              <p:cond delay="62734"/>
                            </p:stCondLst>
                            <p:childTnLst>
                              <p:par>
                                <p:cTn id="8" presetID="1" presetClass="mediacall" presetSubtype="0" fill="hold" nodeType="afterEffect">
                                  <p:stCondLst>
                                    <p:cond delay="0"/>
                                  </p:stCondLst>
                                  <p:childTnLst>
                                    <p:cmd type="call" cmd="playFrom(0.0)">
                                      <p:cBhvr>
                                        <p:cTn id="9" dur="50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audio>
              <p:cMediaNode vol="80000">
                <p:cTn id="16"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A9F10-4593-47D3-99E3-07B091603B2D}"/>
              </a:ext>
            </a:extLst>
          </p:cNvPr>
          <p:cNvSpPr>
            <a:spLocks noGrp="1"/>
          </p:cNvSpPr>
          <p:nvPr>
            <p:ph type="title"/>
          </p:nvPr>
        </p:nvSpPr>
        <p:spPr>
          <a:xfrm>
            <a:off x="449750" y="192167"/>
            <a:ext cx="2565400" cy="666914"/>
          </a:xfrm>
        </p:spPr>
        <p:txBody>
          <a:bodyPr>
            <a:normAutofit/>
          </a:bodyPr>
          <a:lstStyle/>
          <a:p>
            <a:r>
              <a:rPr lang="en-US" sz="2800">
                <a:latin typeface="Garamond"/>
              </a:rPr>
              <a:t>Conclusion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0BECEE40-E1A4-4163-914E-36A2529F4914}"/>
              </a:ext>
            </a:extLst>
          </p:cNvPr>
          <p:cNvSpPr>
            <a:spLocks noGrp="1"/>
          </p:cNvSpPr>
          <p:nvPr>
            <p:ph idx="1"/>
          </p:nvPr>
        </p:nvSpPr>
        <p:spPr>
          <a:xfrm>
            <a:off x="664674" y="857126"/>
            <a:ext cx="8534400" cy="3605498"/>
          </a:xfrm>
        </p:spPr>
        <p:txBody>
          <a:bodyPr>
            <a:normAutofit/>
          </a:bodyPr>
          <a:lstStyle/>
          <a:p>
            <a:r>
              <a:rPr lang="en-US" dirty="0">
                <a:solidFill>
                  <a:schemeClr val="tx1"/>
                </a:solidFill>
                <a:latin typeface="Garamond"/>
              </a:rPr>
              <a:t>Successfully solved and verified the Kinematics, Dynamics of the Robot.</a:t>
            </a:r>
          </a:p>
          <a:p>
            <a:r>
              <a:rPr lang="en-US" dirty="0">
                <a:solidFill>
                  <a:schemeClr val="tx1"/>
                </a:solidFill>
                <a:latin typeface="Garamond"/>
              </a:rPr>
              <a:t>Closed the loop with Computed Torque Control Law.</a:t>
            </a:r>
          </a:p>
          <a:p>
            <a:r>
              <a:rPr lang="en-US" dirty="0">
                <a:solidFill>
                  <a:schemeClr val="tx1"/>
                </a:solidFill>
                <a:latin typeface="Garamond"/>
              </a:rPr>
              <a:t>Successfully matched the desired trajectory.</a:t>
            </a:r>
          </a:p>
          <a:p>
            <a:r>
              <a:rPr lang="en-US" dirty="0">
                <a:solidFill>
                  <a:schemeClr val="tx1"/>
                </a:solidFill>
                <a:latin typeface="Garamond"/>
              </a:rPr>
              <a:t>Successfully established communication between MATLAB and </a:t>
            </a:r>
            <a:r>
              <a:rPr lang="en-US" dirty="0" err="1">
                <a:solidFill>
                  <a:schemeClr val="tx1"/>
                </a:solidFill>
                <a:latin typeface="Garamond"/>
              </a:rPr>
              <a:t>RobotStudio</a:t>
            </a:r>
            <a:r>
              <a:rPr lang="en-US" dirty="0">
                <a:solidFill>
                  <a:schemeClr val="tx1"/>
                </a:solidFill>
                <a:latin typeface="Garamond"/>
              </a:rPr>
              <a:t>.</a:t>
            </a:r>
          </a:p>
          <a:p>
            <a:r>
              <a:rPr lang="en-US" dirty="0">
                <a:solidFill>
                  <a:schemeClr val="tx1"/>
                </a:solidFill>
                <a:latin typeface="Garamond"/>
              </a:rPr>
              <a:t>Simulated the ABB IRB 120 robot following the trajectory in </a:t>
            </a:r>
            <a:r>
              <a:rPr lang="en-US" dirty="0" err="1">
                <a:solidFill>
                  <a:schemeClr val="tx1"/>
                </a:solidFill>
                <a:latin typeface="Garamond"/>
              </a:rPr>
              <a:t>RobotStudio</a:t>
            </a:r>
            <a:r>
              <a:rPr lang="en-US" dirty="0">
                <a:solidFill>
                  <a:schemeClr val="tx1"/>
                </a:solidFill>
                <a:latin typeface="Garamond"/>
              </a:rPr>
              <a:t>.</a:t>
            </a:r>
          </a:p>
          <a:p>
            <a:endParaRPr lang="en-US" dirty="0">
              <a:solidFill>
                <a:schemeClr val="tx1"/>
              </a:solidFill>
              <a:latin typeface="Garamond"/>
            </a:endParaRPr>
          </a:p>
        </p:txBody>
      </p:sp>
      <p:pic>
        <p:nvPicPr>
          <p:cNvPr id="4" name="slide13">
            <a:hlinkClick r:id="" action="ppaction://media"/>
            <a:extLst>
              <a:ext uri="{FF2B5EF4-FFF2-40B4-BE49-F238E27FC236}">
                <a16:creationId xmlns:a16="http://schemas.microsoft.com/office/drawing/2014/main" id="{333C5618-F004-4C2B-A3FE-766DF32245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815" y="5867400"/>
            <a:ext cx="609600" cy="609600"/>
          </a:xfrm>
          <a:prstGeom prst="rect">
            <a:avLst/>
          </a:prstGeom>
        </p:spPr>
      </p:pic>
    </p:spTree>
    <p:extLst>
      <p:ext uri="{BB962C8B-B14F-4D97-AF65-F5344CB8AC3E}">
        <p14:creationId xmlns:p14="http://schemas.microsoft.com/office/powerpoint/2010/main" val="91097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A9F10-4593-47D3-99E3-07B091603B2D}"/>
              </a:ext>
            </a:extLst>
          </p:cNvPr>
          <p:cNvSpPr>
            <a:spLocks noGrp="1"/>
          </p:cNvSpPr>
          <p:nvPr>
            <p:ph type="title"/>
          </p:nvPr>
        </p:nvSpPr>
        <p:spPr>
          <a:xfrm>
            <a:off x="449750" y="192167"/>
            <a:ext cx="2565400" cy="666914"/>
          </a:xfrm>
        </p:spPr>
        <p:txBody>
          <a:bodyPr>
            <a:normAutofit/>
          </a:bodyPr>
          <a:lstStyle/>
          <a:p>
            <a:r>
              <a:rPr lang="en-US" sz="2800" dirty="0">
                <a:latin typeface="Garamond"/>
              </a:rPr>
              <a:t>References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0BECEE40-E1A4-4163-914E-36A2529F4914}"/>
              </a:ext>
            </a:extLst>
          </p:cNvPr>
          <p:cNvSpPr>
            <a:spLocks noGrp="1"/>
          </p:cNvSpPr>
          <p:nvPr>
            <p:ph idx="1"/>
          </p:nvPr>
        </p:nvSpPr>
        <p:spPr>
          <a:xfrm>
            <a:off x="664674" y="857126"/>
            <a:ext cx="8534400" cy="3605498"/>
          </a:xfrm>
        </p:spPr>
        <p:txBody>
          <a:bodyPr>
            <a:normAutofit/>
          </a:bodyPr>
          <a:lstStyle/>
          <a:p>
            <a:pPr marL="457200" indent="-457200">
              <a:buFont typeface="+mj-lt"/>
              <a:buAutoNum type="arabicPeriod"/>
            </a:pPr>
            <a:r>
              <a:rPr lang="en-US" dirty="0">
                <a:solidFill>
                  <a:schemeClr val="tx1"/>
                </a:solidFill>
                <a:latin typeface="Garamond" panose="02020404030301010803" pitchFamily="18" charset="0"/>
                <a:hlinkClick r:id="rId5">
                  <a:extLst>
                    <a:ext uri="{A12FA001-AC4F-418D-AE19-62706E023703}">
                      <ahyp:hlinkClr xmlns:ahyp="http://schemas.microsoft.com/office/drawing/2018/hyperlinkcolor" val="tx"/>
                    </a:ext>
                  </a:extLst>
                </a:hlinkClick>
              </a:rPr>
              <a:t>https://www.mathworks.com/help/robotics/ug/robot-dynamics.html</a:t>
            </a:r>
            <a:endParaRPr lang="en-US" dirty="0">
              <a:solidFill>
                <a:schemeClr val="tx1"/>
              </a:solidFill>
              <a:latin typeface="Garamond" panose="02020404030301010803" pitchFamily="18" charset="0"/>
            </a:endParaRPr>
          </a:p>
          <a:p>
            <a:pPr marL="457200" indent="-457200">
              <a:buFont typeface="+mj-lt"/>
              <a:buAutoNum type="arabicPeriod"/>
            </a:pPr>
            <a:r>
              <a:rPr lang="en-US" dirty="0">
                <a:solidFill>
                  <a:schemeClr val="tx1"/>
                </a:solidFill>
                <a:latin typeface="Garamond" panose="02020404030301010803" pitchFamily="18" charset="0"/>
                <a:hlinkClick r:id="rId6">
                  <a:extLst>
                    <a:ext uri="{A12FA001-AC4F-418D-AE19-62706E023703}">
                      <ahyp:hlinkClr xmlns:ahyp="http://schemas.microsoft.com/office/drawing/2018/hyperlinkcolor" val="tx"/>
                    </a:ext>
                  </a:extLst>
                </a:hlinkClick>
              </a:rPr>
              <a:t>https://www.mathworks.com/help/robotics/ref/robotics.rigidbodytree.forwarddynamics.html</a:t>
            </a:r>
          </a:p>
          <a:p>
            <a:pPr marL="457200" indent="-457200">
              <a:buFont typeface="+mj-lt"/>
              <a:buAutoNum type="arabicPeriod"/>
            </a:pPr>
            <a:r>
              <a:rPr lang="en-US" dirty="0">
                <a:solidFill>
                  <a:schemeClr val="tx1"/>
                </a:solidFill>
                <a:latin typeface="Garamond" panose="02020404030301010803" pitchFamily="18" charset="0"/>
                <a:hlinkClick r:id="rId7">
                  <a:extLst>
                    <a:ext uri="{A12FA001-AC4F-418D-AE19-62706E023703}">
                      <ahyp:hlinkClr xmlns:ahyp="http://schemas.microsoft.com/office/drawing/2018/hyperlinkcolor" val="tx"/>
                    </a:ext>
                  </a:extLst>
                </a:hlinkClick>
              </a:rPr>
              <a:t>https://www.mathworks.com/help/robotics/ref/robotics.rigidbodytree.inversedynamics.html</a:t>
            </a:r>
            <a:endParaRPr lang="en-US" dirty="0">
              <a:solidFill>
                <a:schemeClr val="tx1"/>
              </a:solidFill>
              <a:latin typeface="Garamond" panose="02020404030301010803" pitchFamily="18" charset="0"/>
            </a:endParaRPr>
          </a:p>
          <a:p>
            <a:pPr marL="457200" indent="-457200">
              <a:buFont typeface="+mj-lt"/>
              <a:buAutoNum type="arabicPeriod"/>
            </a:pPr>
            <a:r>
              <a:rPr lang="en-US" dirty="0">
                <a:solidFill>
                  <a:schemeClr val="tx1"/>
                </a:solidFill>
                <a:latin typeface="Garamond" panose="02020404030301010803" pitchFamily="18" charset="0"/>
                <a:hlinkClick r:id="rId8">
                  <a:extLst>
                    <a:ext uri="{A12FA001-AC4F-418D-AE19-62706E023703}">
                      <ahyp:hlinkClr xmlns:ahyp="http://schemas.microsoft.com/office/drawing/2018/hyperlinkcolor" val="tx"/>
                    </a:ext>
                  </a:extLst>
                </a:hlinkClick>
              </a:rPr>
              <a:t>https://www.mathworks.com/help/robotics/ref/robotics.rigidbodytree.massmatrix.html</a:t>
            </a:r>
            <a:endParaRPr lang="en-US" dirty="0">
              <a:solidFill>
                <a:schemeClr val="tx1"/>
              </a:solidFill>
              <a:latin typeface="Garamond" panose="02020404030301010803" pitchFamily="18" charset="0"/>
            </a:endParaRPr>
          </a:p>
        </p:txBody>
      </p:sp>
      <p:pic>
        <p:nvPicPr>
          <p:cNvPr id="4" name="slide14">
            <a:hlinkClick r:id="" action="ppaction://media"/>
            <a:extLst>
              <a:ext uri="{FF2B5EF4-FFF2-40B4-BE49-F238E27FC236}">
                <a16:creationId xmlns:a16="http://schemas.microsoft.com/office/drawing/2014/main" id="{45385BD1-F50C-4552-8E9C-6F3C91F0749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36320" y="5696074"/>
            <a:ext cx="609600" cy="609600"/>
          </a:xfrm>
          <a:prstGeom prst="rect">
            <a:avLst/>
          </a:prstGeom>
        </p:spPr>
      </p:pic>
    </p:spTree>
    <p:extLst>
      <p:ext uri="{BB962C8B-B14F-4D97-AF65-F5344CB8AC3E}">
        <p14:creationId xmlns:p14="http://schemas.microsoft.com/office/powerpoint/2010/main" val="125802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0BECEE40-E1A4-4163-914E-36A2529F4914}"/>
              </a:ext>
            </a:extLst>
          </p:cNvPr>
          <p:cNvSpPr>
            <a:spLocks noGrp="1"/>
          </p:cNvSpPr>
          <p:nvPr>
            <p:ph idx="1"/>
          </p:nvPr>
        </p:nvSpPr>
        <p:spPr>
          <a:xfrm>
            <a:off x="1828800" y="1676400"/>
            <a:ext cx="8534400" cy="3605498"/>
          </a:xfrm>
        </p:spPr>
        <p:txBody>
          <a:bodyPr>
            <a:normAutofit/>
          </a:bodyPr>
          <a:lstStyle/>
          <a:p>
            <a:pPr marL="0" indent="0" algn="ctr">
              <a:buNone/>
            </a:pPr>
            <a:r>
              <a:rPr lang="en-US" sz="4400" dirty="0">
                <a:solidFill>
                  <a:schemeClr val="tx1"/>
                </a:solidFill>
                <a:latin typeface="Garamond"/>
              </a:rPr>
              <a:t>THANK YOU</a:t>
            </a:r>
          </a:p>
          <a:p>
            <a:endParaRPr lang="en-US" dirty="0">
              <a:solidFill>
                <a:schemeClr val="tx1"/>
              </a:solidFill>
              <a:latin typeface="Garamond"/>
            </a:endParaRPr>
          </a:p>
        </p:txBody>
      </p:sp>
      <p:pic>
        <p:nvPicPr>
          <p:cNvPr id="4" name="slide15">
            <a:hlinkClick r:id="" action="ppaction://media"/>
            <a:extLst>
              <a:ext uri="{FF2B5EF4-FFF2-40B4-BE49-F238E27FC236}">
                <a16:creationId xmlns:a16="http://schemas.microsoft.com/office/drawing/2014/main" id="{BCCD055C-B4E2-4192-BA35-9144CFD133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5057" y="5603507"/>
            <a:ext cx="609600" cy="609600"/>
          </a:xfrm>
          <a:prstGeom prst="rect">
            <a:avLst/>
          </a:prstGeom>
        </p:spPr>
      </p:pic>
    </p:spTree>
    <p:extLst>
      <p:ext uri="{BB962C8B-B14F-4D97-AF65-F5344CB8AC3E}">
        <p14:creationId xmlns:p14="http://schemas.microsoft.com/office/powerpoint/2010/main" val="33505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FB4D2-5C33-4FC4-AF62-85F998CC9C17}"/>
              </a:ext>
            </a:extLst>
          </p:cNvPr>
          <p:cNvSpPr>
            <a:spLocks noGrp="1"/>
          </p:cNvSpPr>
          <p:nvPr>
            <p:ph type="title"/>
          </p:nvPr>
        </p:nvSpPr>
        <p:spPr>
          <a:xfrm>
            <a:off x="684212" y="485244"/>
            <a:ext cx="10615246" cy="725529"/>
          </a:xfrm>
        </p:spPr>
        <p:txBody>
          <a:bodyPr>
            <a:normAutofit/>
          </a:bodyPr>
          <a:lstStyle/>
          <a:p>
            <a:r>
              <a:rPr lang="en-US" sz="2800">
                <a:solidFill>
                  <a:schemeClr val="tx1">
                    <a:lumMod val="85000"/>
                  </a:schemeClr>
                </a:solidFill>
                <a:latin typeface="Garamond"/>
              </a:rPr>
              <a:t>Contents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A3D328E5-468D-4EBC-BE4B-EF8EB63B559A}"/>
              </a:ext>
            </a:extLst>
          </p:cNvPr>
          <p:cNvSpPr>
            <a:spLocks noGrp="1"/>
          </p:cNvSpPr>
          <p:nvPr>
            <p:ph idx="1"/>
          </p:nvPr>
        </p:nvSpPr>
        <p:spPr>
          <a:xfrm>
            <a:off x="723289" y="1404203"/>
            <a:ext cx="2829170" cy="4667552"/>
          </a:xfrm>
        </p:spPr>
        <p:txBody>
          <a:bodyPr vert="horz" lIns="91440" tIns="45720" rIns="91440" bIns="45720" rtlCol="0" anchor="ctr">
            <a:noAutofit/>
          </a:bodyPr>
          <a:lstStyle/>
          <a:p>
            <a:r>
              <a:rPr lang="en-US">
                <a:solidFill>
                  <a:schemeClr val="tx1"/>
                </a:solidFill>
                <a:latin typeface="Garamond"/>
              </a:rPr>
              <a:t>Introduction</a:t>
            </a:r>
          </a:p>
          <a:p>
            <a:r>
              <a:rPr lang="en-US">
                <a:solidFill>
                  <a:schemeClr val="tx1"/>
                </a:solidFill>
                <a:latin typeface="Garamond"/>
              </a:rPr>
              <a:t>Problem Description</a:t>
            </a:r>
          </a:p>
          <a:p>
            <a:r>
              <a:rPr lang="en-US">
                <a:solidFill>
                  <a:schemeClr val="tx1"/>
                </a:solidFill>
                <a:latin typeface="Garamond"/>
              </a:rPr>
              <a:t>Methodology</a:t>
            </a:r>
          </a:p>
          <a:p>
            <a:pPr lvl="1"/>
            <a:r>
              <a:rPr lang="en-US" sz="2000">
                <a:solidFill>
                  <a:schemeClr val="tx1"/>
                </a:solidFill>
                <a:latin typeface="Garamond"/>
              </a:rPr>
              <a:t>Kinematics</a:t>
            </a:r>
          </a:p>
          <a:p>
            <a:pPr lvl="1"/>
            <a:r>
              <a:rPr lang="en-US" sz="2000">
                <a:solidFill>
                  <a:schemeClr val="tx1"/>
                </a:solidFill>
                <a:latin typeface="Garamond"/>
              </a:rPr>
              <a:t>Dynamics</a:t>
            </a:r>
          </a:p>
          <a:p>
            <a:pPr lvl="1"/>
            <a:r>
              <a:rPr lang="en-US" sz="2000">
                <a:solidFill>
                  <a:schemeClr val="tx1"/>
                </a:solidFill>
                <a:latin typeface="Garamond"/>
              </a:rPr>
              <a:t>Control Law</a:t>
            </a:r>
          </a:p>
          <a:p>
            <a:r>
              <a:rPr lang="en-US">
                <a:solidFill>
                  <a:schemeClr val="tx1"/>
                </a:solidFill>
                <a:latin typeface="Garamond"/>
              </a:rPr>
              <a:t>Results</a:t>
            </a:r>
          </a:p>
          <a:p>
            <a:pPr lvl="1"/>
            <a:r>
              <a:rPr lang="en-US" sz="2000">
                <a:solidFill>
                  <a:schemeClr val="tx1"/>
                </a:solidFill>
                <a:latin typeface="Garamond"/>
              </a:rPr>
              <a:t>Graphs</a:t>
            </a:r>
          </a:p>
          <a:p>
            <a:pPr lvl="1"/>
            <a:r>
              <a:rPr lang="en-US" sz="2000">
                <a:solidFill>
                  <a:schemeClr val="tx1"/>
                </a:solidFill>
                <a:latin typeface="Garamond"/>
              </a:rPr>
              <a:t>Simulation</a:t>
            </a:r>
          </a:p>
          <a:p>
            <a:r>
              <a:rPr lang="en-US">
                <a:solidFill>
                  <a:schemeClr val="tx1"/>
                </a:solidFill>
                <a:latin typeface="Garamond"/>
              </a:rPr>
              <a:t>Conclusion</a:t>
            </a:r>
          </a:p>
        </p:txBody>
      </p:sp>
      <p:pic>
        <p:nvPicPr>
          <p:cNvPr id="7" name="Picture 8" descr="A picture containing object&#10;&#10;Description generated with very high confidence">
            <a:extLst>
              <a:ext uri="{FF2B5EF4-FFF2-40B4-BE49-F238E27FC236}">
                <a16:creationId xmlns:a16="http://schemas.microsoft.com/office/drawing/2014/main" id="{9037BDFB-D9DA-4D70-AAFF-108F55062108}"/>
              </a:ext>
            </a:extLst>
          </p:cNvPr>
          <p:cNvPicPr>
            <a:picLocks noChangeAspect="1"/>
          </p:cNvPicPr>
          <p:nvPr/>
        </p:nvPicPr>
        <p:blipFill>
          <a:blip r:embed="rId4"/>
          <a:stretch>
            <a:fillRect/>
          </a:stretch>
        </p:blipFill>
        <p:spPr>
          <a:xfrm>
            <a:off x="4732962" y="1716820"/>
            <a:ext cx="6287784" cy="3527101"/>
          </a:xfrm>
          <a:prstGeom prst="rect">
            <a:avLst/>
          </a:prstGeom>
        </p:spPr>
      </p:pic>
      <p:pic>
        <p:nvPicPr>
          <p:cNvPr id="4" name="SLIDE2">
            <a:hlinkClick r:id="" action="ppaction://media"/>
            <a:extLst>
              <a:ext uri="{FF2B5EF4-FFF2-40B4-BE49-F238E27FC236}">
                <a16:creationId xmlns:a16="http://schemas.microsoft.com/office/drawing/2014/main" id="{E0937848-FE5E-46B0-9373-E0FE4A185F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0115" y="5867400"/>
            <a:ext cx="609600" cy="609600"/>
          </a:xfrm>
          <a:prstGeom prst="rect">
            <a:avLst/>
          </a:prstGeom>
        </p:spPr>
      </p:pic>
    </p:spTree>
    <p:extLst>
      <p:ext uri="{BB962C8B-B14F-4D97-AF65-F5344CB8AC3E}">
        <p14:creationId xmlns:p14="http://schemas.microsoft.com/office/powerpoint/2010/main" val="315796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D219E-7AEB-415C-8CF1-FC47DA76961E}"/>
              </a:ext>
            </a:extLst>
          </p:cNvPr>
          <p:cNvSpPr>
            <a:spLocks noGrp="1"/>
          </p:cNvSpPr>
          <p:nvPr>
            <p:ph type="title"/>
          </p:nvPr>
        </p:nvSpPr>
        <p:spPr>
          <a:xfrm>
            <a:off x="684212" y="485244"/>
            <a:ext cx="8514862" cy="754837"/>
          </a:xfrm>
        </p:spPr>
        <p:txBody>
          <a:bodyPr>
            <a:normAutofit/>
          </a:bodyPr>
          <a:lstStyle/>
          <a:p>
            <a:r>
              <a:rPr lang="en-US" sz="2800">
                <a:solidFill>
                  <a:schemeClr val="tx1">
                    <a:lumMod val="85000"/>
                  </a:schemeClr>
                </a:solidFill>
                <a:latin typeface="Garamond"/>
              </a:rPr>
              <a:t>Introduction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60032812-6AA3-4762-AF78-D23E74C95974}"/>
              </a:ext>
            </a:extLst>
          </p:cNvPr>
          <p:cNvSpPr>
            <a:spLocks noGrp="1"/>
          </p:cNvSpPr>
          <p:nvPr>
            <p:ph idx="1"/>
          </p:nvPr>
        </p:nvSpPr>
        <p:spPr>
          <a:xfrm>
            <a:off x="742827" y="1560511"/>
            <a:ext cx="8016632" cy="3615267"/>
          </a:xfrm>
        </p:spPr>
        <p:txBody>
          <a:bodyPr>
            <a:normAutofit/>
          </a:bodyPr>
          <a:lstStyle/>
          <a:p>
            <a:r>
              <a:rPr lang="en-US" dirty="0">
                <a:solidFill>
                  <a:schemeClr val="tx1"/>
                </a:solidFill>
                <a:latin typeface="Garamond"/>
              </a:rPr>
              <a:t>Motion Control of Industrial Robots is paramount for various applications.</a:t>
            </a:r>
          </a:p>
          <a:p>
            <a:r>
              <a:rPr lang="en-US" dirty="0">
                <a:solidFill>
                  <a:schemeClr val="tx1"/>
                </a:solidFill>
                <a:latin typeface="Garamond"/>
              </a:rPr>
              <a:t>Industrial Robots software packages are limited.</a:t>
            </a:r>
          </a:p>
          <a:p>
            <a:r>
              <a:rPr lang="en-US" dirty="0">
                <a:solidFill>
                  <a:schemeClr val="tx1"/>
                </a:solidFill>
                <a:latin typeface="Garamond"/>
              </a:rPr>
              <a:t>Use knowledge learnt in the course and existing tools to control a 6 DOF robot.</a:t>
            </a:r>
          </a:p>
          <a:p>
            <a:r>
              <a:rPr lang="en-US" dirty="0">
                <a:solidFill>
                  <a:schemeClr val="tx1"/>
                </a:solidFill>
                <a:latin typeface="Garamond"/>
              </a:rPr>
              <a:t>Kinematics, Dynamics and Control Law developed to understand the fundamentals aspects of a robotic system.</a:t>
            </a:r>
          </a:p>
          <a:p>
            <a:r>
              <a:rPr lang="en-US" dirty="0">
                <a:solidFill>
                  <a:schemeClr val="tx1"/>
                </a:solidFill>
                <a:latin typeface="Garamond"/>
              </a:rPr>
              <a:t>Need to establish communication between two independent and powerful </a:t>
            </a:r>
            <a:r>
              <a:rPr lang="en-US" dirty="0" err="1">
                <a:solidFill>
                  <a:schemeClr val="tx1"/>
                </a:solidFill>
                <a:latin typeface="Garamond"/>
              </a:rPr>
              <a:t>softwares</a:t>
            </a:r>
            <a:r>
              <a:rPr lang="en-US" dirty="0">
                <a:solidFill>
                  <a:schemeClr val="tx1"/>
                </a:solidFill>
                <a:latin typeface="Garamond"/>
              </a:rPr>
              <a:t>.</a:t>
            </a:r>
          </a:p>
          <a:p>
            <a:endParaRPr lang="en-US" dirty="0">
              <a:solidFill>
                <a:schemeClr val="tx1"/>
              </a:solidFill>
            </a:endParaRPr>
          </a:p>
        </p:txBody>
      </p:sp>
      <p:pic>
        <p:nvPicPr>
          <p:cNvPr id="4" name="SLIDE3">
            <a:hlinkClick r:id="" action="ppaction://media"/>
            <a:extLst>
              <a:ext uri="{FF2B5EF4-FFF2-40B4-BE49-F238E27FC236}">
                <a16:creationId xmlns:a16="http://schemas.microsoft.com/office/drawing/2014/main" id="{9207FE36-8AD3-49BF-8FB8-909FA1BB0B9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8027" y="5763156"/>
            <a:ext cx="609600" cy="609600"/>
          </a:xfrm>
          <a:prstGeom prst="rect">
            <a:avLst/>
          </a:prstGeom>
        </p:spPr>
      </p:pic>
    </p:spTree>
    <p:extLst>
      <p:ext uri="{BB962C8B-B14F-4D97-AF65-F5344CB8AC3E}">
        <p14:creationId xmlns:p14="http://schemas.microsoft.com/office/powerpoint/2010/main" val="40064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2605B-3C8C-4BE3-A9BB-FDB891C35122}"/>
              </a:ext>
            </a:extLst>
          </p:cNvPr>
          <p:cNvSpPr>
            <a:spLocks noGrp="1"/>
          </p:cNvSpPr>
          <p:nvPr>
            <p:ph type="title"/>
          </p:nvPr>
        </p:nvSpPr>
        <p:spPr>
          <a:xfrm>
            <a:off x="322750" y="211704"/>
            <a:ext cx="8534400" cy="666914"/>
          </a:xfrm>
        </p:spPr>
        <p:txBody>
          <a:bodyPr>
            <a:normAutofit/>
          </a:bodyPr>
          <a:lstStyle/>
          <a:p>
            <a:r>
              <a:rPr lang="en-US" sz="2800">
                <a:solidFill>
                  <a:schemeClr val="tx1">
                    <a:lumMod val="85000"/>
                  </a:schemeClr>
                </a:solidFill>
                <a:latin typeface="Garamond"/>
              </a:rPr>
              <a:t>Problem Description</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3771E9AD-ACFC-489B-9A97-B4A1F9F9A451}"/>
              </a:ext>
            </a:extLst>
          </p:cNvPr>
          <p:cNvSpPr>
            <a:spLocks noGrp="1"/>
          </p:cNvSpPr>
          <p:nvPr>
            <p:ph idx="1"/>
          </p:nvPr>
        </p:nvSpPr>
        <p:spPr>
          <a:xfrm>
            <a:off x="409240" y="747809"/>
            <a:ext cx="11460010" cy="2053380"/>
          </a:xfrm>
        </p:spPr>
        <p:txBody>
          <a:bodyPr>
            <a:normAutofit/>
          </a:bodyPr>
          <a:lstStyle/>
          <a:p>
            <a:r>
              <a:rPr lang="en-US" dirty="0">
                <a:solidFill>
                  <a:schemeClr val="tx1"/>
                </a:solidFill>
                <a:latin typeface="Garamond"/>
              </a:rPr>
              <a:t>Perform Motion Control of ABB IRB 120 Industrial Robot Manipulator to follow a rectangular trajectory.</a:t>
            </a:r>
          </a:p>
          <a:p>
            <a:r>
              <a:rPr lang="en-US" dirty="0">
                <a:solidFill>
                  <a:schemeClr val="tx1"/>
                </a:solidFill>
                <a:latin typeface="Garamond"/>
              </a:rPr>
              <a:t>Establish communication between MATLAB and </a:t>
            </a:r>
            <a:r>
              <a:rPr lang="en-US" dirty="0" err="1">
                <a:solidFill>
                  <a:schemeClr val="tx1"/>
                </a:solidFill>
                <a:latin typeface="Garamond"/>
              </a:rPr>
              <a:t>RobotStudio</a:t>
            </a:r>
            <a:r>
              <a:rPr lang="en-US" dirty="0">
                <a:solidFill>
                  <a:schemeClr val="tx1"/>
                </a:solidFill>
                <a:latin typeface="Garamond"/>
              </a:rPr>
              <a:t> to visualize the results of the controller.</a:t>
            </a:r>
          </a:p>
          <a:p>
            <a:endParaRPr lang="en-US" dirty="0">
              <a:solidFill>
                <a:schemeClr val="tx1"/>
              </a:solidFill>
              <a:latin typeface="Garamond"/>
            </a:endParaRPr>
          </a:p>
        </p:txBody>
      </p:sp>
      <p:pic>
        <p:nvPicPr>
          <p:cNvPr id="9" name="Picture 15">
            <a:extLst>
              <a:ext uri="{FF2B5EF4-FFF2-40B4-BE49-F238E27FC236}">
                <a16:creationId xmlns:a16="http://schemas.microsoft.com/office/drawing/2014/main" id="{C832B92D-E1BE-4679-A83E-D7A99DF0166F}"/>
              </a:ext>
            </a:extLst>
          </p:cNvPr>
          <p:cNvPicPr>
            <a:picLocks noChangeAspect="1"/>
          </p:cNvPicPr>
          <p:nvPr/>
        </p:nvPicPr>
        <p:blipFill>
          <a:blip r:embed="rId4"/>
          <a:stretch>
            <a:fillRect/>
          </a:stretch>
        </p:blipFill>
        <p:spPr>
          <a:xfrm>
            <a:off x="1738943" y="2055046"/>
            <a:ext cx="8714113" cy="4591250"/>
          </a:xfrm>
          <a:prstGeom prst="rect">
            <a:avLst/>
          </a:prstGeom>
        </p:spPr>
      </p:pic>
      <p:pic>
        <p:nvPicPr>
          <p:cNvPr id="4" name="SLIDE4">
            <a:hlinkClick r:id="" action="ppaction://media"/>
            <a:extLst>
              <a:ext uri="{FF2B5EF4-FFF2-40B4-BE49-F238E27FC236}">
                <a16:creationId xmlns:a16="http://schemas.microsoft.com/office/drawing/2014/main" id="{E3B577AA-4707-4630-B23E-E1EC476855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4492" y="5512623"/>
            <a:ext cx="609600" cy="609600"/>
          </a:xfrm>
          <a:prstGeom prst="rect">
            <a:avLst/>
          </a:prstGeom>
        </p:spPr>
      </p:pic>
    </p:spTree>
    <p:extLst>
      <p:ext uri="{BB962C8B-B14F-4D97-AF65-F5344CB8AC3E}">
        <p14:creationId xmlns:p14="http://schemas.microsoft.com/office/powerpoint/2010/main" val="218035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1B44B3-4631-47E1-BDFB-A72DD4F98569}"/>
              </a:ext>
            </a:extLst>
          </p:cNvPr>
          <p:cNvSpPr>
            <a:spLocks noGrp="1"/>
          </p:cNvSpPr>
          <p:nvPr>
            <p:ph type="title"/>
          </p:nvPr>
        </p:nvSpPr>
        <p:spPr>
          <a:xfrm>
            <a:off x="518135" y="211706"/>
            <a:ext cx="8514862" cy="686452"/>
          </a:xfrm>
        </p:spPr>
        <p:txBody>
          <a:bodyPr>
            <a:normAutofit/>
          </a:bodyPr>
          <a:lstStyle/>
          <a:p>
            <a:r>
              <a:rPr lang="en-US" sz="2800">
                <a:solidFill>
                  <a:schemeClr val="tx1">
                    <a:lumMod val="85000"/>
                  </a:schemeClr>
                </a:solidFill>
                <a:latin typeface="Garamond"/>
              </a:rPr>
              <a:t>Methodology</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62185594-0C83-432C-B874-785A790868AE}"/>
              </a:ext>
            </a:extLst>
          </p:cNvPr>
          <p:cNvSpPr>
            <a:spLocks noGrp="1"/>
          </p:cNvSpPr>
          <p:nvPr>
            <p:ph idx="1"/>
          </p:nvPr>
        </p:nvSpPr>
        <p:spPr>
          <a:xfrm>
            <a:off x="547443" y="1111126"/>
            <a:ext cx="5838093" cy="4514036"/>
          </a:xfrm>
        </p:spPr>
        <p:txBody>
          <a:bodyPr>
            <a:normAutofit fontScale="92500" lnSpcReduction="10000"/>
          </a:bodyPr>
          <a:lstStyle/>
          <a:p>
            <a:pPr marL="0" indent="0">
              <a:buNone/>
            </a:pPr>
            <a:r>
              <a:rPr lang="en-US" dirty="0">
                <a:solidFill>
                  <a:schemeClr val="tx1"/>
                </a:solidFill>
                <a:latin typeface="Garamond"/>
              </a:rPr>
              <a:t>Solve:</a:t>
            </a:r>
            <a:endParaRPr lang="en-US" dirty="0">
              <a:solidFill>
                <a:schemeClr val="tx1"/>
              </a:solidFill>
            </a:endParaRPr>
          </a:p>
          <a:p>
            <a:r>
              <a:rPr lang="en-US" dirty="0">
                <a:solidFill>
                  <a:schemeClr val="tx1"/>
                </a:solidFill>
                <a:latin typeface="Garamond"/>
              </a:rPr>
              <a:t>Kinematics</a:t>
            </a:r>
          </a:p>
          <a:p>
            <a:pPr lvl="1"/>
            <a:r>
              <a:rPr lang="en-US" dirty="0">
                <a:solidFill>
                  <a:schemeClr val="tx1"/>
                </a:solidFill>
                <a:latin typeface="Garamond"/>
              </a:rPr>
              <a:t>Forward Position Kinematics</a:t>
            </a:r>
          </a:p>
          <a:p>
            <a:pPr lvl="1"/>
            <a:r>
              <a:rPr lang="en-US" dirty="0">
                <a:solidFill>
                  <a:schemeClr val="tx1"/>
                </a:solidFill>
                <a:latin typeface="Garamond"/>
              </a:rPr>
              <a:t>Inverse Position Kinematics</a:t>
            </a:r>
          </a:p>
          <a:p>
            <a:pPr lvl="1"/>
            <a:r>
              <a:rPr lang="en-US" dirty="0">
                <a:solidFill>
                  <a:schemeClr val="tx1"/>
                </a:solidFill>
                <a:latin typeface="Garamond"/>
              </a:rPr>
              <a:t>Forward Velocity Kinematics</a:t>
            </a:r>
          </a:p>
          <a:p>
            <a:pPr lvl="1"/>
            <a:r>
              <a:rPr lang="en-US" dirty="0">
                <a:solidFill>
                  <a:schemeClr val="tx1"/>
                </a:solidFill>
                <a:latin typeface="Garamond"/>
              </a:rPr>
              <a:t>Inverse Velocity Kinematics</a:t>
            </a:r>
          </a:p>
          <a:p>
            <a:r>
              <a:rPr lang="en-US" dirty="0">
                <a:solidFill>
                  <a:schemeClr val="tx1"/>
                </a:solidFill>
                <a:latin typeface="Garamond"/>
              </a:rPr>
              <a:t>Dynamics</a:t>
            </a:r>
          </a:p>
          <a:p>
            <a:pPr lvl="1"/>
            <a:r>
              <a:rPr lang="en-US" dirty="0">
                <a:solidFill>
                  <a:schemeClr val="tx1"/>
                </a:solidFill>
                <a:latin typeface="Garamond"/>
              </a:rPr>
              <a:t>Forward Dynamics</a:t>
            </a:r>
          </a:p>
          <a:p>
            <a:pPr lvl="1"/>
            <a:r>
              <a:rPr lang="en-US" dirty="0">
                <a:solidFill>
                  <a:schemeClr val="tx1"/>
                </a:solidFill>
                <a:latin typeface="Garamond"/>
              </a:rPr>
              <a:t>Inverse Dynamics</a:t>
            </a:r>
          </a:p>
          <a:p>
            <a:r>
              <a:rPr lang="en-US" dirty="0">
                <a:solidFill>
                  <a:schemeClr val="tx1"/>
                </a:solidFill>
                <a:latin typeface="Garamond"/>
              </a:rPr>
              <a:t>Control </a:t>
            </a:r>
          </a:p>
          <a:p>
            <a:pPr lvl="1"/>
            <a:r>
              <a:rPr lang="en-US" dirty="0">
                <a:solidFill>
                  <a:schemeClr val="tx1"/>
                </a:solidFill>
                <a:latin typeface="Garamond"/>
              </a:rPr>
              <a:t>Computed Torque Control</a:t>
            </a:r>
          </a:p>
          <a:p>
            <a:r>
              <a:rPr lang="en-US" dirty="0">
                <a:solidFill>
                  <a:schemeClr val="tx1"/>
                </a:solidFill>
                <a:latin typeface="Garamond"/>
              </a:rPr>
              <a:t>Communication between MATLAB and </a:t>
            </a:r>
            <a:r>
              <a:rPr lang="en-US" dirty="0" err="1">
                <a:solidFill>
                  <a:schemeClr val="tx1"/>
                </a:solidFill>
                <a:latin typeface="Garamond"/>
              </a:rPr>
              <a:t>RobotStudio</a:t>
            </a:r>
            <a:endParaRPr lang="en-US" dirty="0">
              <a:solidFill>
                <a:schemeClr val="tx1"/>
              </a:solidFill>
              <a:latin typeface="Garamond"/>
            </a:endParaRPr>
          </a:p>
        </p:txBody>
      </p:sp>
      <p:pic>
        <p:nvPicPr>
          <p:cNvPr id="4" name="SLIDE5">
            <a:hlinkClick r:id="" action="ppaction://media"/>
            <a:extLst>
              <a:ext uri="{FF2B5EF4-FFF2-40B4-BE49-F238E27FC236}">
                <a16:creationId xmlns:a16="http://schemas.microsoft.com/office/drawing/2014/main" id="{2A89757B-B5EE-48AF-818F-621EE02384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82842" y="5867400"/>
            <a:ext cx="609600" cy="609600"/>
          </a:xfrm>
          <a:prstGeom prst="rect">
            <a:avLst/>
          </a:prstGeom>
        </p:spPr>
      </p:pic>
    </p:spTree>
    <p:extLst>
      <p:ext uri="{BB962C8B-B14F-4D97-AF65-F5344CB8AC3E}">
        <p14:creationId xmlns:p14="http://schemas.microsoft.com/office/powerpoint/2010/main" val="342204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7B812C-7068-4213-B4E9-00CCBF0BBCC5}"/>
              </a:ext>
            </a:extLst>
          </p:cNvPr>
          <p:cNvSpPr>
            <a:spLocks noGrp="1"/>
          </p:cNvSpPr>
          <p:nvPr>
            <p:ph type="title"/>
          </p:nvPr>
        </p:nvSpPr>
        <p:spPr>
          <a:xfrm>
            <a:off x="508366" y="260552"/>
            <a:ext cx="8514862" cy="666914"/>
          </a:xfrm>
        </p:spPr>
        <p:txBody>
          <a:bodyPr>
            <a:normAutofit/>
          </a:bodyPr>
          <a:lstStyle/>
          <a:p>
            <a:r>
              <a:rPr lang="en-US" sz="2800" err="1">
                <a:solidFill>
                  <a:schemeClr val="tx1">
                    <a:lumMod val="85000"/>
                  </a:schemeClr>
                </a:solidFill>
                <a:latin typeface="Garamond"/>
              </a:rPr>
              <a:t>KInematics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228C6939-BD41-4792-95F9-A48DA66E2A7A}"/>
              </a:ext>
            </a:extLst>
          </p:cNvPr>
          <p:cNvSpPr>
            <a:spLocks noGrp="1"/>
          </p:cNvSpPr>
          <p:nvPr>
            <p:ph idx="1"/>
          </p:nvPr>
        </p:nvSpPr>
        <p:spPr>
          <a:xfrm>
            <a:off x="576751" y="1189280"/>
            <a:ext cx="7532670" cy="1596220"/>
          </a:xfrm>
        </p:spPr>
        <p:txBody>
          <a:bodyPr>
            <a:normAutofit lnSpcReduction="10000"/>
          </a:bodyPr>
          <a:lstStyle/>
          <a:p>
            <a:r>
              <a:rPr lang="en-US" sz="2400">
                <a:solidFill>
                  <a:schemeClr val="tx1"/>
                </a:solidFill>
                <a:latin typeface="Garamond"/>
              </a:rPr>
              <a:t>Forward Position Kinematics</a:t>
            </a:r>
          </a:p>
          <a:p>
            <a:pPr lvl="1"/>
            <a:r>
              <a:rPr lang="en-US" sz="2000">
                <a:solidFill>
                  <a:schemeClr val="tx1"/>
                </a:solidFill>
                <a:latin typeface="Garamond"/>
              </a:rPr>
              <a:t>Calculation of the position and orientation of the end-effector frame from the joint angles.</a:t>
            </a:r>
          </a:p>
          <a:p>
            <a:pPr lvl="1"/>
            <a:r>
              <a:rPr lang="en-US" sz="2000">
                <a:solidFill>
                  <a:schemeClr val="tx1"/>
                </a:solidFill>
                <a:latin typeface="Garamond"/>
              </a:rPr>
              <a:t>Using </a:t>
            </a:r>
            <a:r>
              <a:rPr lang="en-US" sz="2000" err="1">
                <a:solidFill>
                  <a:schemeClr val="tx1"/>
                </a:solidFill>
                <a:latin typeface="Garamond"/>
              </a:rPr>
              <a:t>Denavit-Hartenberg</a:t>
            </a:r>
            <a:r>
              <a:rPr lang="en-US" sz="2000">
                <a:solidFill>
                  <a:schemeClr val="tx1"/>
                </a:solidFill>
                <a:latin typeface="Garamond"/>
              </a:rPr>
              <a:t> parameters.</a:t>
            </a:r>
          </a:p>
          <a:p>
            <a:endParaRPr lang="en-US">
              <a:solidFill>
                <a:schemeClr val="tx1"/>
              </a:solidFill>
              <a:latin typeface="Garamond"/>
            </a:endParaRPr>
          </a:p>
        </p:txBody>
      </p:sp>
      <p:pic>
        <p:nvPicPr>
          <p:cNvPr id="5" name="Picture 5" descr="A picture containing sky, kite, colorful, flying&#10;&#10;Description generated with high confidence">
            <a:extLst>
              <a:ext uri="{FF2B5EF4-FFF2-40B4-BE49-F238E27FC236}">
                <a16:creationId xmlns:a16="http://schemas.microsoft.com/office/drawing/2014/main" id="{CF3405E4-A4DE-4DAE-AC45-35B0A0C3AD2F}"/>
              </a:ext>
            </a:extLst>
          </p:cNvPr>
          <p:cNvPicPr>
            <a:picLocks noChangeAspect="1"/>
          </p:cNvPicPr>
          <p:nvPr/>
        </p:nvPicPr>
        <p:blipFill>
          <a:blip r:embed="rId4"/>
          <a:stretch>
            <a:fillRect/>
          </a:stretch>
        </p:blipFill>
        <p:spPr>
          <a:xfrm>
            <a:off x="8876324" y="2197979"/>
            <a:ext cx="2743200" cy="4103274"/>
          </a:xfrm>
          <a:prstGeom prst="rect">
            <a:avLst/>
          </a:prstGeom>
        </p:spPr>
      </p:pic>
      <p:graphicFrame>
        <p:nvGraphicFramePr>
          <p:cNvPr id="7" name="Table 8">
            <a:extLst>
              <a:ext uri="{FF2B5EF4-FFF2-40B4-BE49-F238E27FC236}">
                <a16:creationId xmlns:a16="http://schemas.microsoft.com/office/drawing/2014/main" id="{296A377B-7DCB-4932-AD95-BA1F0C6A40C2}"/>
              </a:ext>
            </a:extLst>
          </p:cNvPr>
          <p:cNvGraphicFramePr>
            <a:graphicFrameLocks noGrp="1"/>
          </p:cNvGraphicFramePr>
          <p:nvPr>
            <p:extLst>
              <p:ext uri="{D42A27DB-BD31-4B8C-83A1-F6EECF244321}">
                <p14:modId xmlns:p14="http://schemas.microsoft.com/office/powerpoint/2010/main" val="921820190"/>
              </p:ext>
            </p:extLst>
          </p:nvPr>
        </p:nvGraphicFramePr>
        <p:xfrm>
          <a:off x="409526" y="2900915"/>
          <a:ext cx="7268299" cy="3337559"/>
        </p:xfrm>
        <a:graphic>
          <a:graphicData uri="http://schemas.openxmlformats.org/drawingml/2006/table">
            <a:tbl>
              <a:tblPr firstRow="1" bandRow="1">
                <a:tableStyleId>{5C22544A-7EE6-4342-B048-85BDC9FD1C3A}</a:tableStyleId>
              </a:tblPr>
              <a:tblGrid>
                <a:gridCol w="1709615">
                  <a:extLst>
                    <a:ext uri="{9D8B030D-6E8A-4147-A177-3AD203B41FA5}">
                      <a16:colId xmlns:a16="http://schemas.microsoft.com/office/drawing/2014/main" val="1554170834"/>
                    </a:ext>
                  </a:extLst>
                </a:gridCol>
                <a:gridCol w="1553307">
                  <a:extLst>
                    <a:ext uri="{9D8B030D-6E8A-4147-A177-3AD203B41FA5}">
                      <a16:colId xmlns:a16="http://schemas.microsoft.com/office/drawing/2014/main" val="3068136442"/>
                    </a:ext>
                  </a:extLst>
                </a:gridCol>
                <a:gridCol w="1240691">
                  <a:extLst>
                    <a:ext uri="{9D8B030D-6E8A-4147-A177-3AD203B41FA5}">
                      <a16:colId xmlns:a16="http://schemas.microsoft.com/office/drawing/2014/main" val="2088336384"/>
                    </a:ext>
                  </a:extLst>
                </a:gridCol>
                <a:gridCol w="1240688">
                  <a:extLst>
                    <a:ext uri="{9D8B030D-6E8A-4147-A177-3AD203B41FA5}">
                      <a16:colId xmlns:a16="http://schemas.microsoft.com/office/drawing/2014/main" val="4248531497"/>
                    </a:ext>
                  </a:extLst>
                </a:gridCol>
                <a:gridCol w="1523998">
                  <a:extLst>
                    <a:ext uri="{9D8B030D-6E8A-4147-A177-3AD203B41FA5}">
                      <a16:colId xmlns:a16="http://schemas.microsoft.com/office/drawing/2014/main" val="2923302565"/>
                    </a:ext>
                  </a:extLst>
                </a:gridCol>
              </a:tblGrid>
              <a:tr h="370840">
                <a:tc>
                  <a:txBody>
                    <a:bodyPr/>
                    <a:lstStyle/>
                    <a:p>
                      <a:pPr algn="ctr"/>
                      <a:r>
                        <a:rPr lang="en-US">
                          <a:latin typeface="Garamond"/>
                        </a:rPr>
                        <a:t>Transformation</a:t>
                      </a:r>
                    </a:p>
                  </a:txBody>
                  <a:tcPr/>
                </a:tc>
                <a:tc>
                  <a:txBody>
                    <a:bodyPr/>
                    <a:lstStyle/>
                    <a:p>
                      <a:pPr algn="ctr"/>
                      <a:r>
                        <a:rPr lang="en-US">
                          <a:latin typeface="Garamond"/>
                        </a:rPr>
                        <a:t>theta(deg)</a:t>
                      </a:r>
                    </a:p>
                  </a:txBody>
                  <a:tcPr/>
                </a:tc>
                <a:tc>
                  <a:txBody>
                    <a:bodyPr/>
                    <a:lstStyle/>
                    <a:p>
                      <a:pPr algn="ctr"/>
                      <a:r>
                        <a:rPr lang="en-US">
                          <a:latin typeface="Garamond"/>
                        </a:rPr>
                        <a:t>d(mm)</a:t>
                      </a:r>
                    </a:p>
                  </a:txBody>
                  <a:tcPr/>
                </a:tc>
                <a:tc>
                  <a:txBody>
                    <a:bodyPr/>
                    <a:lstStyle/>
                    <a:p>
                      <a:pPr algn="ctr"/>
                      <a:r>
                        <a:rPr lang="en-US">
                          <a:latin typeface="Garamond"/>
                        </a:rPr>
                        <a:t>alpha(deg)</a:t>
                      </a:r>
                    </a:p>
                  </a:txBody>
                  <a:tcPr/>
                </a:tc>
                <a:tc>
                  <a:txBody>
                    <a:bodyPr/>
                    <a:lstStyle/>
                    <a:p>
                      <a:pPr algn="ctr"/>
                      <a:r>
                        <a:rPr lang="en-US">
                          <a:latin typeface="Garamond"/>
                        </a:rPr>
                        <a:t>a(mm)</a:t>
                      </a:r>
                    </a:p>
                  </a:txBody>
                  <a:tcPr/>
                </a:tc>
                <a:extLst>
                  <a:ext uri="{0D108BD9-81ED-4DB2-BD59-A6C34878D82A}">
                    <a16:rowId xmlns:a16="http://schemas.microsoft.com/office/drawing/2014/main" val="2915508018"/>
                  </a:ext>
                </a:extLst>
              </a:tr>
              <a:tr h="370840">
                <a:tc>
                  <a:txBody>
                    <a:bodyPr/>
                    <a:lstStyle/>
                    <a:p>
                      <a:pPr algn="ctr"/>
                      <a:r>
                        <a:rPr lang="en-US">
                          <a:latin typeface="Garamond"/>
                        </a:rPr>
                        <a:t>T01</a:t>
                      </a:r>
                    </a:p>
                  </a:txBody>
                  <a:tcPr/>
                </a:tc>
                <a:tc>
                  <a:txBody>
                    <a:bodyPr/>
                    <a:lstStyle/>
                    <a:p>
                      <a:pPr algn="ctr"/>
                      <a:r>
                        <a:rPr lang="en-US">
                          <a:latin typeface="Garamond"/>
                        </a:rPr>
                        <a:t>theta_1</a:t>
                      </a:r>
                    </a:p>
                  </a:txBody>
                  <a:tcPr/>
                </a:tc>
                <a:tc>
                  <a:txBody>
                    <a:bodyPr/>
                    <a:lstStyle/>
                    <a:p>
                      <a:pPr algn="ctr"/>
                      <a:r>
                        <a:rPr lang="en-US">
                          <a:latin typeface="Garamond"/>
                        </a:rPr>
                        <a:t>290</a:t>
                      </a:r>
                    </a:p>
                  </a:txBody>
                  <a:tcPr/>
                </a:tc>
                <a:tc>
                  <a:txBody>
                    <a:bodyPr/>
                    <a:lstStyle/>
                    <a:p>
                      <a:pPr algn="ctr"/>
                      <a:r>
                        <a:rPr lang="en-US">
                          <a:latin typeface="Garamond"/>
                        </a:rPr>
                        <a:t>-90°</a:t>
                      </a:r>
                    </a:p>
                  </a:txBody>
                  <a:tcPr/>
                </a:tc>
                <a:tc>
                  <a:txBody>
                    <a:bodyPr/>
                    <a:lstStyle/>
                    <a:p>
                      <a:pPr algn="ctr"/>
                      <a:r>
                        <a:rPr lang="en-US">
                          <a:latin typeface="Garamond"/>
                        </a:rPr>
                        <a:t>0</a:t>
                      </a:r>
                    </a:p>
                  </a:txBody>
                  <a:tcPr/>
                </a:tc>
                <a:extLst>
                  <a:ext uri="{0D108BD9-81ED-4DB2-BD59-A6C34878D82A}">
                    <a16:rowId xmlns:a16="http://schemas.microsoft.com/office/drawing/2014/main" val="1960527548"/>
                  </a:ext>
                </a:extLst>
              </a:tr>
              <a:tr h="370840">
                <a:tc>
                  <a:txBody>
                    <a:bodyPr/>
                    <a:lstStyle/>
                    <a:p>
                      <a:pPr algn="ctr"/>
                      <a:r>
                        <a:rPr lang="en-US">
                          <a:latin typeface="Garamond"/>
                        </a:rPr>
                        <a:t>T12</a:t>
                      </a:r>
                    </a:p>
                  </a:txBody>
                  <a:tcPr/>
                </a:tc>
                <a:tc>
                  <a:txBody>
                    <a:bodyPr/>
                    <a:lstStyle/>
                    <a:p>
                      <a:pPr algn="ctr"/>
                      <a:r>
                        <a:rPr lang="en-US">
                          <a:latin typeface="Garamond"/>
                        </a:rPr>
                        <a:t>theta_2 - 90°</a:t>
                      </a:r>
                    </a:p>
                  </a:txBody>
                  <a:tcPr/>
                </a:tc>
                <a:tc>
                  <a:txBody>
                    <a:bodyPr/>
                    <a:lstStyle/>
                    <a:p>
                      <a:pPr algn="ctr"/>
                      <a:r>
                        <a:rPr lang="en-US">
                          <a:latin typeface="Garamond"/>
                        </a:rPr>
                        <a:t>0</a:t>
                      </a:r>
                    </a:p>
                  </a:txBody>
                  <a:tcPr/>
                </a:tc>
                <a:tc>
                  <a:txBody>
                    <a:bodyPr/>
                    <a:lstStyle/>
                    <a:p>
                      <a:pPr algn="ctr"/>
                      <a:r>
                        <a:rPr lang="en-US">
                          <a:latin typeface="Garamond"/>
                        </a:rPr>
                        <a:t>0</a:t>
                      </a:r>
                      <a:r>
                        <a:rPr lang="en-US" sz="1800" b="0" i="0" u="none" strike="noStrike" noProof="0">
                          <a:latin typeface="Garamond"/>
                        </a:rPr>
                        <a:t>°</a:t>
                      </a:r>
                      <a:endParaRPr lang="en-US">
                        <a:latin typeface="Garamond"/>
                      </a:endParaRPr>
                    </a:p>
                  </a:txBody>
                  <a:tcPr/>
                </a:tc>
                <a:tc>
                  <a:txBody>
                    <a:bodyPr/>
                    <a:lstStyle/>
                    <a:p>
                      <a:pPr algn="ctr"/>
                      <a:r>
                        <a:rPr lang="en-US">
                          <a:latin typeface="Garamond"/>
                        </a:rPr>
                        <a:t>270</a:t>
                      </a:r>
                    </a:p>
                  </a:txBody>
                  <a:tcPr/>
                </a:tc>
                <a:extLst>
                  <a:ext uri="{0D108BD9-81ED-4DB2-BD59-A6C34878D82A}">
                    <a16:rowId xmlns:a16="http://schemas.microsoft.com/office/drawing/2014/main" val="2227403671"/>
                  </a:ext>
                </a:extLst>
              </a:tr>
              <a:tr h="370840">
                <a:tc>
                  <a:txBody>
                    <a:bodyPr/>
                    <a:lstStyle/>
                    <a:p>
                      <a:pPr algn="ctr"/>
                      <a:r>
                        <a:rPr lang="en-US">
                          <a:latin typeface="Garamond"/>
                        </a:rPr>
                        <a:t>T23</a:t>
                      </a:r>
                    </a:p>
                  </a:txBody>
                  <a:tcPr/>
                </a:tc>
                <a:tc>
                  <a:txBody>
                    <a:bodyPr/>
                    <a:lstStyle/>
                    <a:p>
                      <a:pPr algn="ctr"/>
                      <a:r>
                        <a:rPr lang="en-US">
                          <a:latin typeface="Garamond"/>
                        </a:rPr>
                        <a:t>theta_3</a:t>
                      </a:r>
                    </a:p>
                  </a:txBody>
                  <a:tcPr/>
                </a:tc>
                <a:tc>
                  <a:txBody>
                    <a:bodyPr/>
                    <a:lstStyle/>
                    <a:p>
                      <a:pPr algn="ctr"/>
                      <a:r>
                        <a:rPr lang="en-US">
                          <a:latin typeface="Garamond"/>
                        </a:rPr>
                        <a:t>0</a:t>
                      </a:r>
                    </a:p>
                  </a:txBody>
                  <a:tcPr/>
                </a:tc>
                <a:tc>
                  <a:txBody>
                    <a:bodyPr/>
                    <a:lstStyle/>
                    <a:p>
                      <a:pPr algn="ctr"/>
                      <a:r>
                        <a:rPr lang="en-US">
                          <a:latin typeface="Garamond"/>
                        </a:rPr>
                        <a:t>-90</a:t>
                      </a:r>
                      <a:r>
                        <a:rPr lang="en-US" sz="1800" b="0" i="0" u="none" strike="noStrike" noProof="0">
                          <a:latin typeface="Garamond"/>
                        </a:rPr>
                        <a:t>°</a:t>
                      </a:r>
                      <a:endParaRPr lang="en-US">
                        <a:latin typeface="Garamond"/>
                      </a:endParaRPr>
                    </a:p>
                  </a:txBody>
                  <a:tcPr/>
                </a:tc>
                <a:tc>
                  <a:txBody>
                    <a:bodyPr/>
                    <a:lstStyle/>
                    <a:p>
                      <a:pPr algn="ctr"/>
                      <a:r>
                        <a:rPr lang="en-US">
                          <a:latin typeface="Garamond"/>
                        </a:rPr>
                        <a:t>70</a:t>
                      </a:r>
                    </a:p>
                  </a:txBody>
                  <a:tcPr/>
                </a:tc>
                <a:extLst>
                  <a:ext uri="{0D108BD9-81ED-4DB2-BD59-A6C34878D82A}">
                    <a16:rowId xmlns:a16="http://schemas.microsoft.com/office/drawing/2014/main" val="1589272289"/>
                  </a:ext>
                </a:extLst>
              </a:tr>
              <a:tr h="370840">
                <a:tc>
                  <a:txBody>
                    <a:bodyPr/>
                    <a:lstStyle/>
                    <a:p>
                      <a:pPr algn="ctr"/>
                      <a:r>
                        <a:rPr lang="en-US">
                          <a:latin typeface="Garamond"/>
                        </a:rPr>
                        <a:t>T34</a:t>
                      </a:r>
                    </a:p>
                  </a:txBody>
                  <a:tcPr/>
                </a:tc>
                <a:tc>
                  <a:txBody>
                    <a:bodyPr/>
                    <a:lstStyle/>
                    <a:p>
                      <a:pPr algn="ctr"/>
                      <a:r>
                        <a:rPr lang="en-US">
                          <a:latin typeface="Garamond"/>
                        </a:rPr>
                        <a:t>0°</a:t>
                      </a:r>
                    </a:p>
                  </a:txBody>
                  <a:tcPr/>
                </a:tc>
                <a:tc>
                  <a:txBody>
                    <a:bodyPr/>
                    <a:lstStyle/>
                    <a:p>
                      <a:pPr algn="ctr"/>
                      <a:r>
                        <a:rPr lang="en-US">
                          <a:latin typeface="Garamond"/>
                        </a:rPr>
                        <a:t>302</a:t>
                      </a:r>
                    </a:p>
                  </a:txBody>
                  <a:tcPr/>
                </a:tc>
                <a:tc>
                  <a:txBody>
                    <a:bodyPr/>
                    <a:lstStyle/>
                    <a:p>
                      <a:pPr algn="ctr"/>
                      <a:r>
                        <a:rPr lang="en-US">
                          <a:latin typeface="Garamond"/>
                        </a:rPr>
                        <a:t>0</a:t>
                      </a:r>
                      <a:r>
                        <a:rPr lang="en-US" sz="1800" b="0" i="0" u="none" strike="noStrike" noProof="0">
                          <a:latin typeface="Garamond"/>
                        </a:rPr>
                        <a:t>°</a:t>
                      </a:r>
                      <a:endParaRPr lang="en-US">
                        <a:latin typeface="Garamond"/>
                      </a:endParaRPr>
                    </a:p>
                  </a:txBody>
                  <a:tcPr/>
                </a:tc>
                <a:tc>
                  <a:txBody>
                    <a:bodyPr/>
                    <a:lstStyle/>
                    <a:p>
                      <a:pPr algn="ctr"/>
                      <a:r>
                        <a:rPr lang="en-US">
                          <a:latin typeface="Garamond"/>
                        </a:rPr>
                        <a:t>0</a:t>
                      </a:r>
                    </a:p>
                  </a:txBody>
                  <a:tcPr/>
                </a:tc>
                <a:extLst>
                  <a:ext uri="{0D108BD9-81ED-4DB2-BD59-A6C34878D82A}">
                    <a16:rowId xmlns:a16="http://schemas.microsoft.com/office/drawing/2014/main" val="697889369"/>
                  </a:ext>
                </a:extLst>
              </a:tr>
              <a:tr h="370840">
                <a:tc>
                  <a:txBody>
                    <a:bodyPr/>
                    <a:lstStyle/>
                    <a:p>
                      <a:pPr algn="ctr"/>
                      <a:r>
                        <a:rPr lang="en-US">
                          <a:latin typeface="Garamond"/>
                        </a:rPr>
                        <a:t>T45</a:t>
                      </a:r>
                    </a:p>
                  </a:txBody>
                  <a:tcPr/>
                </a:tc>
                <a:tc>
                  <a:txBody>
                    <a:bodyPr/>
                    <a:lstStyle/>
                    <a:p>
                      <a:pPr algn="ctr"/>
                      <a:r>
                        <a:rPr lang="en-US">
                          <a:latin typeface="Garamond"/>
                        </a:rPr>
                        <a:t>theta_4</a:t>
                      </a:r>
                    </a:p>
                  </a:txBody>
                  <a:tcPr/>
                </a:tc>
                <a:tc>
                  <a:txBody>
                    <a:bodyPr/>
                    <a:lstStyle/>
                    <a:p>
                      <a:pPr algn="ctr"/>
                      <a:r>
                        <a:rPr lang="en-US">
                          <a:latin typeface="Garamond"/>
                        </a:rPr>
                        <a:t>0</a:t>
                      </a:r>
                    </a:p>
                  </a:txBody>
                  <a:tcPr/>
                </a:tc>
                <a:tc>
                  <a:txBody>
                    <a:bodyPr/>
                    <a:lstStyle/>
                    <a:p>
                      <a:pPr algn="ctr"/>
                      <a:r>
                        <a:rPr lang="en-US">
                          <a:latin typeface="Garamond"/>
                        </a:rPr>
                        <a:t>90</a:t>
                      </a:r>
                      <a:r>
                        <a:rPr lang="en-US" sz="1800" b="0" i="0" u="none" strike="noStrike" noProof="0">
                          <a:latin typeface="Garamond"/>
                        </a:rPr>
                        <a:t>°</a:t>
                      </a:r>
                      <a:endParaRPr lang="en-US">
                        <a:latin typeface="Garamond"/>
                      </a:endParaRPr>
                    </a:p>
                  </a:txBody>
                  <a:tcPr/>
                </a:tc>
                <a:tc>
                  <a:txBody>
                    <a:bodyPr/>
                    <a:lstStyle/>
                    <a:p>
                      <a:pPr algn="ctr"/>
                      <a:r>
                        <a:rPr lang="en-US">
                          <a:latin typeface="Garamond"/>
                        </a:rPr>
                        <a:t>0</a:t>
                      </a:r>
                    </a:p>
                  </a:txBody>
                  <a:tcPr/>
                </a:tc>
                <a:extLst>
                  <a:ext uri="{0D108BD9-81ED-4DB2-BD59-A6C34878D82A}">
                    <a16:rowId xmlns:a16="http://schemas.microsoft.com/office/drawing/2014/main" val="1105294015"/>
                  </a:ext>
                </a:extLst>
              </a:tr>
              <a:tr h="370840">
                <a:tc>
                  <a:txBody>
                    <a:bodyPr/>
                    <a:lstStyle/>
                    <a:p>
                      <a:pPr algn="ctr"/>
                      <a:r>
                        <a:rPr lang="en-US">
                          <a:latin typeface="Garamond"/>
                        </a:rPr>
                        <a:t>T56</a:t>
                      </a:r>
                    </a:p>
                  </a:txBody>
                  <a:tcPr/>
                </a:tc>
                <a:tc>
                  <a:txBody>
                    <a:bodyPr/>
                    <a:lstStyle/>
                    <a:p>
                      <a:pPr algn="ctr"/>
                      <a:r>
                        <a:rPr lang="en-US">
                          <a:latin typeface="Garamond"/>
                        </a:rPr>
                        <a:t>theta_5</a:t>
                      </a:r>
                    </a:p>
                  </a:txBody>
                  <a:tcPr/>
                </a:tc>
                <a:tc>
                  <a:txBody>
                    <a:bodyPr/>
                    <a:lstStyle/>
                    <a:p>
                      <a:pPr algn="ctr"/>
                      <a:r>
                        <a:rPr lang="en-US">
                          <a:latin typeface="Garamond"/>
                        </a:rPr>
                        <a:t>0</a:t>
                      </a:r>
                    </a:p>
                  </a:txBody>
                  <a:tcPr/>
                </a:tc>
                <a:tc>
                  <a:txBody>
                    <a:bodyPr/>
                    <a:lstStyle/>
                    <a:p>
                      <a:pPr algn="ctr"/>
                      <a:r>
                        <a:rPr lang="en-US">
                          <a:latin typeface="Garamond"/>
                        </a:rPr>
                        <a:t>-90</a:t>
                      </a:r>
                      <a:r>
                        <a:rPr lang="en-US" sz="1800" b="0" i="0" u="none" strike="noStrike" noProof="0">
                          <a:latin typeface="Garamond"/>
                        </a:rPr>
                        <a:t>°</a:t>
                      </a:r>
                      <a:endParaRPr lang="en-US">
                        <a:latin typeface="Garamond"/>
                      </a:endParaRPr>
                    </a:p>
                  </a:txBody>
                  <a:tcPr/>
                </a:tc>
                <a:tc>
                  <a:txBody>
                    <a:bodyPr/>
                    <a:lstStyle/>
                    <a:p>
                      <a:pPr algn="ctr"/>
                      <a:r>
                        <a:rPr lang="en-US">
                          <a:latin typeface="Garamond"/>
                        </a:rPr>
                        <a:t>0</a:t>
                      </a:r>
                    </a:p>
                  </a:txBody>
                  <a:tcPr/>
                </a:tc>
                <a:extLst>
                  <a:ext uri="{0D108BD9-81ED-4DB2-BD59-A6C34878D82A}">
                    <a16:rowId xmlns:a16="http://schemas.microsoft.com/office/drawing/2014/main" val="4255479655"/>
                  </a:ext>
                </a:extLst>
              </a:tr>
              <a:tr h="370840">
                <a:tc>
                  <a:txBody>
                    <a:bodyPr/>
                    <a:lstStyle/>
                    <a:p>
                      <a:pPr algn="ctr"/>
                      <a:r>
                        <a:rPr lang="en-US">
                          <a:latin typeface="Garamond"/>
                        </a:rPr>
                        <a:t>T67</a:t>
                      </a:r>
                    </a:p>
                  </a:txBody>
                  <a:tcPr/>
                </a:tc>
                <a:tc>
                  <a:txBody>
                    <a:bodyPr/>
                    <a:lstStyle/>
                    <a:p>
                      <a:pPr algn="ctr"/>
                      <a:r>
                        <a:rPr lang="en-US">
                          <a:latin typeface="Garamond"/>
                        </a:rPr>
                        <a:t>theta_6 + 180°</a:t>
                      </a:r>
                    </a:p>
                  </a:txBody>
                  <a:tcPr/>
                </a:tc>
                <a:tc>
                  <a:txBody>
                    <a:bodyPr/>
                    <a:lstStyle/>
                    <a:p>
                      <a:pPr algn="ctr"/>
                      <a:r>
                        <a:rPr lang="en-US">
                          <a:latin typeface="Garamond"/>
                        </a:rPr>
                        <a:t>0</a:t>
                      </a:r>
                    </a:p>
                  </a:txBody>
                  <a:tcPr/>
                </a:tc>
                <a:tc>
                  <a:txBody>
                    <a:bodyPr/>
                    <a:lstStyle/>
                    <a:p>
                      <a:pPr algn="ctr"/>
                      <a:r>
                        <a:rPr lang="en-US">
                          <a:latin typeface="Garamond"/>
                        </a:rPr>
                        <a:t>0</a:t>
                      </a:r>
                      <a:r>
                        <a:rPr lang="en-US" sz="1800" b="0" i="0" u="none" strike="noStrike" noProof="0">
                          <a:latin typeface="Garamond"/>
                        </a:rPr>
                        <a:t>°</a:t>
                      </a:r>
                      <a:endParaRPr lang="en-US">
                        <a:latin typeface="Garamond"/>
                      </a:endParaRPr>
                    </a:p>
                  </a:txBody>
                  <a:tcPr/>
                </a:tc>
                <a:tc>
                  <a:txBody>
                    <a:bodyPr/>
                    <a:lstStyle/>
                    <a:p>
                      <a:pPr algn="ctr"/>
                      <a:r>
                        <a:rPr lang="en-US">
                          <a:latin typeface="Garamond"/>
                        </a:rPr>
                        <a:t>0</a:t>
                      </a:r>
                    </a:p>
                  </a:txBody>
                  <a:tcPr/>
                </a:tc>
                <a:extLst>
                  <a:ext uri="{0D108BD9-81ED-4DB2-BD59-A6C34878D82A}">
                    <a16:rowId xmlns:a16="http://schemas.microsoft.com/office/drawing/2014/main" val="1589343957"/>
                  </a:ext>
                </a:extLst>
              </a:tr>
              <a:tr h="370839">
                <a:tc>
                  <a:txBody>
                    <a:bodyPr/>
                    <a:lstStyle/>
                    <a:p>
                      <a:pPr lvl="0" algn="ctr">
                        <a:buNone/>
                      </a:pPr>
                      <a:r>
                        <a:rPr lang="en-US">
                          <a:latin typeface="Garamond"/>
                        </a:rPr>
                        <a:t>T78</a:t>
                      </a:r>
                    </a:p>
                  </a:txBody>
                  <a:tcPr/>
                </a:tc>
                <a:tc>
                  <a:txBody>
                    <a:bodyPr/>
                    <a:lstStyle/>
                    <a:p>
                      <a:pPr lvl="0" algn="ctr">
                        <a:buNone/>
                      </a:pPr>
                      <a:r>
                        <a:rPr lang="en-US">
                          <a:latin typeface="Garamond"/>
                        </a:rPr>
                        <a:t>0°</a:t>
                      </a:r>
                    </a:p>
                  </a:txBody>
                  <a:tcPr/>
                </a:tc>
                <a:tc>
                  <a:txBody>
                    <a:bodyPr/>
                    <a:lstStyle/>
                    <a:p>
                      <a:pPr lvl="0" algn="ctr">
                        <a:buNone/>
                      </a:pPr>
                      <a:r>
                        <a:rPr lang="en-US">
                          <a:latin typeface="Garamond"/>
                        </a:rPr>
                        <a:t>72</a:t>
                      </a:r>
                    </a:p>
                  </a:txBody>
                  <a:tcPr/>
                </a:tc>
                <a:tc>
                  <a:txBody>
                    <a:bodyPr/>
                    <a:lstStyle/>
                    <a:p>
                      <a:pPr lvl="0" algn="ctr">
                        <a:buNone/>
                      </a:pPr>
                      <a:r>
                        <a:rPr lang="en-US">
                          <a:latin typeface="Garamond"/>
                        </a:rPr>
                        <a:t>0</a:t>
                      </a:r>
                      <a:r>
                        <a:rPr lang="en-US" sz="1800" b="0" i="0" u="none" strike="noStrike" noProof="0">
                          <a:latin typeface="Garamond"/>
                        </a:rPr>
                        <a:t>°</a:t>
                      </a:r>
                      <a:endParaRPr lang="en-US">
                        <a:latin typeface="Garamond"/>
                      </a:endParaRPr>
                    </a:p>
                  </a:txBody>
                  <a:tcPr/>
                </a:tc>
                <a:tc>
                  <a:txBody>
                    <a:bodyPr/>
                    <a:lstStyle/>
                    <a:p>
                      <a:pPr lvl="0" algn="ctr">
                        <a:buNone/>
                      </a:pPr>
                      <a:r>
                        <a:rPr lang="en-US">
                          <a:latin typeface="Garamond"/>
                        </a:rPr>
                        <a:t>0</a:t>
                      </a:r>
                    </a:p>
                  </a:txBody>
                  <a:tcPr/>
                </a:tc>
                <a:extLst>
                  <a:ext uri="{0D108BD9-81ED-4DB2-BD59-A6C34878D82A}">
                    <a16:rowId xmlns:a16="http://schemas.microsoft.com/office/drawing/2014/main" val="82125285"/>
                  </a:ext>
                </a:extLst>
              </a:tr>
            </a:tbl>
          </a:graphicData>
        </a:graphic>
      </p:graphicFrame>
      <p:sp>
        <p:nvSpPr>
          <p:cNvPr id="16" name="TextBox 15">
            <a:extLst>
              <a:ext uri="{FF2B5EF4-FFF2-40B4-BE49-F238E27FC236}">
                <a16:creationId xmlns:a16="http://schemas.microsoft.com/office/drawing/2014/main" id="{25A38122-C504-4106-95DF-353212A31E70}"/>
              </a:ext>
            </a:extLst>
          </p:cNvPr>
          <p:cNvSpPr txBox="1"/>
          <p:nvPr/>
        </p:nvSpPr>
        <p:spPr>
          <a:xfrm>
            <a:off x="2711938" y="6297246"/>
            <a:ext cx="3094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latin typeface="Garamond"/>
              </a:rPr>
              <a:t>DH Table for ABB IRB 120 </a:t>
            </a:r>
          </a:p>
        </p:txBody>
      </p:sp>
      <p:sp>
        <p:nvSpPr>
          <p:cNvPr id="17" name="TextBox 16">
            <a:extLst>
              <a:ext uri="{FF2B5EF4-FFF2-40B4-BE49-F238E27FC236}">
                <a16:creationId xmlns:a16="http://schemas.microsoft.com/office/drawing/2014/main" id="{743684D5-6455-4FA6-9F48-5B40E141CEBF}"/>
              </a:ext>
            </a:extLst>
          </p:cNvPr>
          <p:cNvSpPr txBox="1"/>
          <p:nvPr/>
        </p:nvSpPr>
        <p:spPr>
          <a:xfrm>
            <a:off x="8823813" y="633266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75000"/>
                  </a:schemeClr>
                </a:solidFill>
                <a:latin typeface="Garamond"/>
              </a:rPr>
              <a:t>IRB 120 Coordinate Frames</a:t>
            </a:r>
          </a:p>
        </p:txBody>
      </p:sp>
      <p:pic>
        <p:nvPicPr>
          <p:cNvPr id="4" name="SLIDE6">
            <a:hlinkClick r:id="" action="ppaction://media"/>
            <a:extLst>
              <a:ext uri="{FF2B5EF4-FFF2-40B4-BE49-F238E27FC236}">
                <a16:creationId xmlns:a16="http://schemas.microsoft.com/office/drawing/2014/main" id="{1E54DCF1-E7EF-40F9-BD4E-E8CE5D854E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18826" y="304654"/>
            <a:ext cx="609600" cy="609600"/>
          </a:xfrm>
          <a:prstGeom prst="rect">
            <a:avLst/>
          </a:prstGeom>
        </p:spPr>
      </p:pic>
    </p:spTree>
    <p:extLst>
      <p:ext uri="{BB962C8B-B14F-4D97-AF65-F5344CB8AC3E}">
        <p14:creationId xmlns:p14="http://schemas.microsoft.com/office/powerpoint/2010/main" val="9286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3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C1E92-F250-460D-B362-0F82CD66E645}"/>
              </a:ext>
            </a:extLst>
          </p:cNvPr>
          <p:cNvSpPr>
            <a:spLocks noGrp="1"/>
          </p:cNvSpPr>
          <p:nvPr>
            <p:ph type="title"/>
          </p:nvPr>
        </p:nvSpPr>
        <p:spPr>
          <a:xfrm>
            <a:off x="439981" y="-61833"/>
            <a:ext cx="8534400" cy="959991"/>
          </a:xfrm>
        </p:spPr>
        <p:txBody>
          <a:bodyPr>
            <a:normAutofit/>
          </a:bodyPr>
          <a:lstStyle/>
          <a:p>
            <a:r>
              <a:rPr lang="en-US" sz="2800" err="1">
                <a:solidFill>
                  <a:schemeClr val="tx1">
                    <a:lumMod val="85000"/>
                  </a:schemeClr>
                </a:solidFill>
                <a:latin typeface="Garamond"/>
              </a:rPr>
              <a:t>kINEMATICS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F9FD93E4-3391-4590-BC45-6B5ADB1CDB39}"/>
              </a:ext>
            </a:extLst>
          </p:cNvPr>
          <p:cNvSpPr>
            <a:spLocks noGrp="1"/>
          </p:cNvSpPr>
          <p:nvPr>
            <p:ph idx="1"/>
          </p:nvPr>
        </p:nvSpPr>
        <p:spPr>
          <a:xfrm>
            <a:off x="508366" y="896203"/>
            <a:ext cx="8514862" cy="1905652"/>
          </a:xfrm>
        </p:spPr>
        <p:txBody>
          <a:bodyPr>
            <a:normAutofit lnSpcReduction="10000"/>
          </a:bodyPr>
          <a:lstStyle/>
          <a:p>
            <a:r>
              <a:rPr lang="en-US" sz="2400">
                <a:solidFill>
                  <a:schemeClr val="tx1"/>
                </a:solidFill>
                <a:latin typeface="Garamond"/>
              </a:rPr>
              <a:t>Inverse Position Kinematics</a:t>
            </a:r>
          </a:p>
          <a:p>
            <a:pPr lvl="1"/>
            <a:r>
              <a:rPr lang="en-US">
                <a:solidFill>
                  <a:schemeClr val="tx1"/>
                </a:solidFill>
                <a:latin typeface="Garamond"/>
              </a:rPr>
              <a:t>Obtain the joint configuration(s) which places the robot's end effector at the desired end effector position and orientation. </a:t>
            </a:r>
          </a:p>
          <a:p>
            <a:pPr lvl="1"/>
            <a:r>
              <a:rPr lang="en-US">
                <a:solidFill>
                  <a:schemeClr val="tx1"/>
                </a:solidFill>
                <a:latin typeface="Garamond"/>
              </a:rPr>
              <a:t>One-many solution most of the times.</a:t>
            </a:r>
          </a:p>
          <a:p>
            <a:pPr lvl="1"/>
            <a:r>
              <a:rPr lang="en-US">
                <a:solidFill>
                  <a:schemeClr val="tx1"/>
                </a:solidFill>
                <a:latin typeface="Garamond"/>
              </a:rPr>
              <a:t>Pieper's Solution.</a:t>
            </a:r>
          </a:p>
        </p:txBody>
      </p:sp>
      <p:pic>
        <p:nvPicPr>
          <p:cNvPr id="6" name="Picture 6">
            <a:extLst>
              <a:ext uri="{FF2B5EF4-FFF2-40B4-BE49-F238E27FC236}">
                <a16:creationId xmlns:a16="http://schemas.microsoft.com/office/drawing/2014/main" id="{145362D6-2679-4510-BAA7-48AC5BB78813}"/>
              </a:ext>
            </a:extLst>
          </p:cNvPr>
          <p:cNvPicPr>
            <a:picLocks noChangeAspect="1"/>
          </p:cNvPicPr>
          <p:nvPr/>
        </p:nvPicPr>
        <p:blipFill rotWithShape="1">
          <a:blip r:embed="rId4"/>
          <a:srcRect l="2447" t="2059" r="2214" b="2941"/>
          <a:stretch/>
        </p:blipFill>
        <p:spPr>
          <a:xfrm>
            <a:off x="269633" y="2961386"/>
            <a:ext cx="8585298" cy="3416260"/>
          </a:xfrm>
          <a:prstGeom prst="rect">
            <a:avLst/>
          </a:prstGeom>
        </p:spPr>
      </p:pic>
      <p:pic>
        <p:nvPicPr>
          <p:cNvPr id="9" name="Picture 15" descr="A picture containing object&#10;&#10;Description generated with very high confidence">
            <a:extLst>
              <a:ext uri="{FF2B5EF4-FFF2-40B4-BE49-F238E27FC236}">
                <a16:creationId xmlns:a16="http://schemas.microsoft.com/office/drawing/2014/main" id="{2E2D5C0B-C82F-492C-AC24-D3CE08F51995}"/>
              </a:ext>
            </a:extLst>
          </p:cNvPr>
          <p:cNvPicPr>
            <a:picLocks noChangeAspect="1"/>
          </p:cNvPicPr>
          <p:nvPr/>
        </p:nvPicPr>
        <p:blipFill>
          <a:blip r:embed="rId5"/>
          <a:stretch>
            <a:fillRect/>
          </a:stretch>
        </p:blipFill>
        <p:spPr>
          <a:xfrm>
            <a:off x="132861" y="3149807"/>
            <a:ext cx="4501660" cy="3069079"/>
          </a:xfrm>
          <a:prstGeom prst="rect">
            <a:avLst/>
          </a:prstGeom>
        </p:spPr>
      </p:pic>
      <p:sp>
        <p:nvSpPr>
          <p:cNvPr id="17" name="TextBox 16">
            <a:extLst>
              <a:ext uri="{FF2B5EF4-FFF2-40B4-BE49-F238E27FC236}">
                <a16:creationId xmlns:a16="http://schemas.microsoft.com/office/drawing/2014/main" id="{A5C72C95-95AC-4DFF-9F2A-CC807488448F}"/>
              </a:ext>
            </a:extLst>
          </p:cNvPr>
          <p:cNvSpPr txBox="1"/>
          <p:nvPr/>
        </p:nvSpPr>
        <p:spPr>
          <a:xfrm>
            <a:off x="435707" y="6434015"/>
            <a:ext cx="25282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aramond"/>
              </a:rPr>
              <a:t>Top View of Stick Model</a:t>
            </a:r>
          </a:p>
        </p:txBody>
      </p:sp>
      <p:pic>
        <p:nvPicPr>
          <p:cNvPr id="18" name="Picture 18" descr="A picture containing object&#10;&#10;Description generated with high confidence">
            <a:extLst>
              <a:ext uri="{FF2B5EF4-FFF2-40B4-BE49-F238E27FC236}">
                <a16:creationId xmlns:a16="http://schemas.microsoft.com/office/drawing/2014/main" id="{59FE7B80-902B-406C-AA81-1B712A81D0B5}"/>
              </a:ext>
            </a:extLst>
          </p:cNvPr>
          <p:cNvPicPr>
            <a:picLocks noChangeAspect="1"/>
          </p:cNvPicPr>
          <p:nvPr/>
        </p:nvPicPr>
        <p:blipFill>
          <a:blip r:embed="rId6"/>
          <a:stretch>
            <a:fillRect/>
          </a:stretch>
        </p:blipFill>
        <p:spPr>
          <a:xfrm>
            <a:off x="4489938" y="2917803"/>
            <a:ext cx="4335583" cy="3435394"/>
          </a:xfrm>
          <a:prstGeom prst="rect">
            <a:avLst/>
          </a:prstGeom>
        </p:spPr>
      </p:pic>
      <p:sp>
        <p:nvSpPr>
          <p:cNvPr id="21" name="TextBox 20">
            <a:extLst>
              <a:ext uri="{FF2B5EF4-FFF2-40B4-BE49-F238E27FC236}">
                <a16:creationId xmlns:a16="http://schemas.microsoft.com/office/drawing/2014/main" id="{1A1A8471-E5BD-4A84-A0C9-FF700FB6DAE1}"/>
              </a:ext>
            </a:extLst>
          </p:cNvPr>
          <p:cNvSpPr txBox="1"/>
          <p:nvPr/>
        </p:nvSpPr>
        <p:spPr>
          <a:xfrm>
            <a:off x="4769583" y="6420583"/>
            <a:ext cx="3436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aramond"/>
              </a:rPr>
              <a:t>Side View of Stick Model</a:t>
            </a:r>
          </a:p>
        </p:txBody>
      </p:sp>
      <p:pic>
        <p:nvPicPr>
          <p:cNvPr id="28" name="Picture 28" descr="A screenshot of a cell phone&#10;&#10;Description generated with very high confidence">
            <a:extLst>
              <a:ext uri="{FF2B5EF4-FFF2-40B4-BE49-F238E27FC236}">
                <a16:creationId xmlns:a16="http://schemas.microsoft.com/office/drawing/2014/main" id="{A5E25F7A-99E4-4409-8F00-595495AC4664}"/>
              </a:ext>
            </a:extLst>
          </p:cNvPr>
          <p:cNvPicPr>
            <a:picLocks noChangeAspect="1"/>
          </p:cNvPicPr>
          <p:nvPr/>
        </p:nvPicPr>
        <p:blipFill rotWithShape="1">
          <a:blip r:embed="rId7"/>
          <a:srcRect l="8517" r="16088" b="58590"/>
          <a:stretch/>
        </p:blipFill>
        <p:spPr>
          <a:xfrm>
            <a:off x="9022860" y="2363349"/>
            <a:ext cx="3066069" cy="1198237"/>
          </a:xfrm>
          <a:prstGeom prst="rect">
            <a:avLst/>
          </a:prstGeom>
        </p:spPr>
      </p:pic>
      <p:pic>
        <p:nvPicPr>
          <p:cNvPr id="30" name="Picture 28" descr="A screenshot of a cell phone&#10;&#10;Description generated with very high confidence">
            <a:extLst>
              <a:ext uri="{FF2B5EF4-FFF2-40B4-BE49-F238E27FC236}">
                <a16:creationId xmlns:a16="http://schemas.microsoft.com/office/drawing/2014/main" id="{AFDDBCB3-CC72-42DC-AB02-ABEE0BB51AB4}"/>
              </a:ext>
            </a:extLst>
          </p:cNvPr>
          <p:cNvPicPr>
            <a:picLocks noChangeAspect="1"/>
          </p:cNvPicPr>
          <p:nvPr/>
        </p:nvPicPr>
        <p:blipFill rotWithShape="1">
          <a:blip r:embed="rId7"/>
          <a:srcRect l="8202" t="57269" r="11041" b="441"/>
          <a:stretch/>
        </p:blipFill>
        <p:spPr>
          <a:xfrm>
            <a:off x="9022861" y="3643117"/>
            <a:ext cx="3065966" cy="1139552"/>
          </a:xfrm>
          <a:prstGeom prst="rect">
            <a:avLst/>
          </a:prstGeom>
        </p:spPr>
      </p:pic>
      <p:pic>
        <p:nvPicPr>
          <p:cNvPr id="31" name="Picture 31">
            <a:extLst>
              <a:ext uri="{FF2B5EF4-FFF2-40B4-BE49-F238E27FC236}">
                <a16:creationId xmlns:a16="http://schemas.microsoft.com/office/drawing/2014/main" id="{A8337DA6-6652-4BBA-8499-FABD7515805C}"/>
              </a:ext>
            </a:extLst>
          </p:cNvPr>
          <p:cNvPicPr>
            <a:picLocks noChangeAspect="1"/>
          </p:cNvPicPr>
          <p:nvPr/>
        </p:nvPicPr>
        <p:blipFill>
          <a:blip r:embed="rId8"/>
          <a:stretch>
            <a:fillRect/>
          </a:stretch>
        </p:blipFill>
        <p:spPr>
          <a:xfrm>
            <a:off x="9022863" y="1268077"/>
            <a:ext cx="3085123" cy="1029618"/>
          </a:xfrm>
          <a:prstGeom prst="rect">
            <a:avLst/>
          </a:prstGeom>
        </p:spPr>
      </p:pic>
      <p:pic>
        <p:nvPicPr>
          <p:cNvPr id="33" name="Picture 33" descr="A screenshot of a cell phone&#10;&#10;Description generated with very high confidence">
            <a:extLst>
              <a:ext uri="{FF2B5EF4-FFF2-40B4-BE49-F238E27FC236}">
                <a16:creationId xmlns:a16="http://schemas.microsoft.com/office/drawing/2014/main" id="{84B81A5C-657C-4B2E-AE96-F0F9FE6FDD08}"/>
              </a:ext>
            </a:extLst>
          </p:cNvPr>
          <p:cNvPicPr>
            <a:picLocks noChangeAspect="1"/>
          </p:cNvPicPr>
          <p:nvPr/>
        </p:nvPicPr>
        <p:blipFill rotWithShape="1">
          <a:blip r:embed="rId9"/>
          <a:srcRect l="261" r="9138" b="12426"/>
          <a:stretch/>
        </p:blipFill>
        <p:spPr>
          <a:xfrm>
            <a:off x="8700478" y="4858688"/>
            <a:ext cx="3388161" cy="1311586"/>
          </a:xfrm>
          <a:prstGeom prst="rect">
            <a:avLst/>
          </a:prstGeom>
        </p:spPr>
      </p:pic>
      <p:pic>
        <p:nvPicPr>
          <p:cNvPr id="35" name="Picture 33" descr="A screenshot of a cell phone&#10;&#10;Description generated with very high confidence">
            <a:extLst>
              <a:ext uri="{FF2B5EF4-FFF2-40B4-BE49-F238E27FC236}">
                <a16:creationId xmlns:a16="http://schemas.microsoft.com/office/drawing/2014/main" id="{B8DAC36F-8CB9-4FEE-BB32-F4CE3118AAE5}"/>
              </a:ext>
            </a:extLst>
          </p:cNvPr>
          <p:cNvPicPr>
            <a:picLocks noChangeAspect="1"/>
          </p:cNvPicPr>
          <p:nvPr/>
        </p:nvPicPr>
        <p:blipFill rotWithShape="1">
          <a:blip r:embed="rId9"/>
          <a:srcRect l="261" t="87582" r="261" b="-1307"/>
          <a:stretch/>
        </p:blipFill>
        <p:spPr>
          <a:xfrm>
            <a:off x="8368323" y="6160410"/>
            <a:ext cx="3720142" cy="205568"/>
          </a:xfrm>
          <a:prstGeom prst="rect">
            <a:avLst/>
          </a:prstGeom>
        </p:spPr>
      </p:pic>
      <p:pic>
        <p:nvPicPr>
          <p:cNvPr id="4" name="SLIDE7">
            <a:hlinkClick r:id="" action="ppaction://media"/>
            <a:extLst>
              <a:ext uri="{FF2B5EF4-FFF2-40B4-BE49-F238E27FC236}">
                <a16:creationId xmlns:a16="http://schemas.microsoft.com/office/drawing/2014/main" id="{C681FC30-F579-4E56-BB69-9D4D057FCF1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15964" y="217049"/>
            <a:ext cx="609600" cy="609600"/>
          </a:xfrm>
          <a:prstGeom prst="rect">
            <a:avLst/>
          </a:prstGeom>
        </p:spPr>
      </p:pic>
    </p:spTree>
    <p:extLst>
      <p:ext uri="{BB962C8B-B14F-4D97-AF65-F5344CB8AC3E}">
        <p14:creationId xmlns:p14="http://schemas.microsoft.com/office/powerpoint/2010/main" val="336637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3829B-02AA-4141-B9E9-012231988A30}"/>
              </a:ext>
            </a:extLst>
          </p:cNvPr>
          <p:cNvSpPr>
            <a:spLocks noGrp="1"/>
          </p:cNvSpPr>
          <p:nvPr>
            <p:ph type="title"/>
          </p:nvPr>
        </p:nvSpPr>
        <p:spPr>
          <a:xfrm>
            <a:off x="400904" y="65167"/>
            <a:ext cx="3102708" cy="832991"/>
          </a:xfrm>
        </p:spPr>
        <p:txBody>
          <a:bodyPr>
            <a:normAutofit/>
          </a:bodyPr>
          <a:lstStyle/>
          <a:p>
            <a:r>
              <a:rPr lang="en-US" sz="2800">
                <a:latin typeface="Garamond"/>
              </a:rPr>
              <a:t>kinematics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E284F0A1-5FBC-4194-AD20-03D69E1B0F79}"/>
              </a:ext>
            </a:extLst>
          </p:cNvPr>
          <p:cNvSpPr>
            <a:spLocks noGrp="1"/>
          </p:cNvSpPr>
          <p:nvPr>
            <p:ph idx="1"/>
          </p:nvPr>
        </p:nvSpPr>
        <p:spPr>
          <a:xfrm>
            <a:off x="488827" y="954819"/>
            <a:ext cx="8534400" cy="3615267"/>
          </a:xfrm>
        </p:spPr>
        <p:txBody>
          <a:bodyPr>
            <a:normAutofit/>
          </a:bodyPr>
          <a:lstStyle/>
          <a:p>
            <a:r>
              <a:rPr lang="en-US" sz="2400">
                <a:solidFill>
                  <a:schemeClr val="tx1"/>
                </a:solidFill>
                <a:latin typeface="Garamond"/>
              </a:rPr>
              <a:t>Forward Velocity Kinematics</a:t>
            </a:r>
          </a:p>
          <a:p>
            <a:pPr lvl="1"/>
            <a:r>
              <a:rPr lang="en-US">
                <a:solidFill>
                  <a:schemeClr val="tx1"/>
                </a:solidFill>
                <a:latin typeface="Garamond"/>
              </a:rPr>
              <a:t>Determine the cartesian velocity of the end-effector given the angular velocity of the joint angles.</a:t>
            </a:r>
          </a:p>
          <a:p>
            <a:pPr lvl="1"/>
            <a:r>
              <a:rPr lang="en-US">
                <a:solidFill>
                  <a:schemeClr val="tx1"/>
                </a:solidFill>
                <a:latin typeface="Garamond"/>
              </a:rPr>
              <a:t>Related by Geometric Jacobian.</a:t>
            </a:r>
          </a:p>
          <a:p>
            <a:pPr lvl="1"/>
            <a:endParaRPr lang="en-US">
              <a:solidFill>
                <a:schemeClr val="tx1"/>
              </a:solidFill>
              <a:latin typeface="Garamond"/>
            </a:endParaRPr>
          </a:p>
          <a:p>
            <a:r>
              <a:rPr lang="en-US" sz="2400">
                <a:solidFill>
                  <a:schemeClr val="tx1"/>
                </a:solidFill>
                <a:latin typeface="Garamond"/>
              </a:rPr>
              <a:t>Inverse Velocity Kinematics</a:t>
            </a:r>
          </a:p>
          <a:p>
            <a:pPr lvl="1"/>
            <a:r>
              <a:rPr lang="en-US">
                <a:solidFill>
                  <a:schemeClr val="tx1"/>
                </a:solidFill>
                <a:latin typeface="Garamond"/>
              </a:rPr>
              <a:t>Determine the joint angular velocities given the cartesian velocity of the end effector.</a:t>
            </a:r>
          </a:p>
          <a:p>
            <a:pPr lvl="1"/>
            <a:r>
              <a:rPr lang="en-US">
                <a:solidFill>
                  <a:schemeClr val="tx1"/>
                </a:solidFill>
                <a:latin typeface="Garamond"/>
              </a:rPr>
              <a:t>Related by Geometric Jacobian.</a:t>
            </a:r>
          </a:p>
          <a:p>
            <a:pPr lvl="1"/>
            <a:endParaRPr lang="en-US">
              <a:solidFill>
                <a:schemeClr val="tx1"/>
              </a:solidFill>
              <a:latin typeface="Garamond"/>
            </a:endParaRPr>
          </a:p>
        </p:txBody>
      </p:sp>
      <p:pic>
        <p:nvPicPr>
          <p:cNvPr id="4" name="Picture 4" descr="A screenshot of a cell phone&#10;&#10;Description generated with very high confidence">
            <a:extLst>
              <a:ext uri="{FF2B5EF4-FFF2-40B4-BE49-F238E27FC236}">
                <a16:creationId xmlns:a16="http://schemas.microsoft.com/office/drawing/2014/main" id="{61843B66-ADCD-4EF7-A605-8AF864EFD1B6}"/>
              </a:ext>
            </a:extLst>
          </p:cNvPr>
          <p:cNvPicPr>
            <a:picLocks noChangeAspect="1"/>
          </p:cNvPicPr>
          <p:nvPr/>
        </p:nvPicPr>
        <p:blipFill rotWithShape="1">
          <a:blip r:embed="rId5"/>
          <a:srcRect l="40106" t="-74" r="39046" b="87156"/>
          <a:stretch/>
        </p:blipFill>
        <p:spPr>
          <a:xfrm>
            <a:off x="5261707" y="2098756"/>
            <a:ext cx="1426000" cy="511440"/>
          </a:xfrm>
          <a:prstGeom prst="rect">
            <a:avLst/>
          </a:prstGeom>
        </p:spPr>
      </p:pic>
      <p:pic>
        <p:nvPicPr>
          <p:cNvPr id="16" name="Picture 4" descr="A screenshot of a cell phone&#10;&#10;Description generated with very high confidence">
            <a:extLst>
              <a:ext uri="{FF2B5EF4-FFF2-40B4-BE49-F238E27FC236}">
                <a16:creationId xmlns:a16="http://schemas.microsoft.com/office/drawing/2014/main" id="{0CFAB041-DE6F-4D76-B3E9-629EC37F4585}"/>
              </a:ext>
            </a:extLst>
          </p:cNvPr>
          <p:cNvPicPr>
            <a:picLocks noChangeAspect="1"/>
          </p:cNvPicPr>
          <p:nvPr/>
        </p:nvPicPr>
        <p:blipFill rotWithShape="1">
          <a:blip r:embed="rId5"/>
          <a:srcRect l="34196" t="63914" r="34196" b="22551"/>
          <a:stretch/>
        </p:blipFill>
        <p:spPr>
          <a:xfrm>
            <a:off x="5076092" y="3888888"/>
            <a:ext cx="2236539" cy="580034"/>
          </a:xfrm>
          <a:prstGeom prst="rect">
            <a:avLst/>
          </a:prstGeom>
        </p:spPr>
      </p:pic>
      <p:pic>
        <p:nvPicPr>
          <p:cNvPr id="6" name="slide8">
            <a:hlinkClick r:id="" action="ppaction://media"/>
            <a:extLst>
              <a:ext uri="{FF2B5EF4-FFF2-40B4-BE49-F238E27FC236}">
                <a16:creationId xmlns:a16="http://schemas.microsoft.com/office/drawing/2014/main" id="{5DCE319B-7B2B-46C5-ACE5-64A6B9F1A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8827" y="5674894"/>
            <a:ext cx="609600" cy="609600"/>
          </a:xfrm>
          <a:prstGeom prst="rect">
            <a:avLst/>
          </a:prstGeom>
        </p:spPr>
      </p:pic>
    </p:spTree>
    <p:extLst>
      <p:ext uri="{BB962C8B-B14F-4D97-AF65-F5344CB8AC3E}">
        <p14:creationId xmlns:p14="http://schemas.microsoft.com/office/powerpoint/2010/main" val="2976059850"/>
      </p:ext>
    </p:extLst>
  </p:cSld>
  <p:clrMapOvr>
    <a:masterClrMapping/>
  </p:clrMapOvr>
  <mc:AlternateContent xmlns:mc="http://schemas.openxmlformats.org/markup-compatibility/2006" xmlns:p14="http://schemas.microsoft.com/office/powerpoint/2010/main">
    <mc:Choice Requires="p14">
      <p:transition spd="slow" p14:dur="2000" advTm="22762"/>
    </mc:Choice>
    <mc:Fallback xmlns="">
      <p:transition spd="slow" advTm="22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ADF2543-1B6F-4FBC-A7AF-53A0430E0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BAB1D-4BDB-41F4-8AD3-86234CCA8B69}"/>
              </a:ext>
            </a:extLst>
          </p:cNvPr>
          <p:cNvSpPr>
            <a:spLocks noGrp="1"/>
          </p:cNvSpPr>
          <p:nvPr>
            <p:ph type="title"/>
          </p:nvPr>
        </p:nvSpPr>
        <p:spPr>
          <a:xfrm>
            <a:off x="508366" y="192167"/>
            <a:ext cx="2037862" cy="520375"/>
          </a:xfrm>
        </p:spPr>
        <p:txBody>
          <a:bodyPr>
            <a:normAutofit/>
          </a:bodyPr>
          <a:lstStyle/>
          <a:p>
            <a:r>
              <a:rPr lang="en-US" sz="2800">
                <a:latin typeface="Garamond"/>
              </a:rPr>
              <a:t>Dynamics</a:t>
            </a:r>
          </a:p>
        </p:txBody>
      </p:sp>
      <p:grpSp>
        <p:nvGrpSpPr>
          <p:cNvPr id="10" name="Group 9">
            <a:extLst>
              <a:ext uri="{FF2B5EF4-FFF2-40B4-BE49-F238E27FC236}">
                <a16:creationId xmlns:a16="http://schemas.microsoft.com/office/drawing/2014/main" id="{A80A6E81-6B71-43DF-877B-E964A9A4CB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4E35C3AD-357F-4004-A3F3-2D4EAF34A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37B6032-0A70-4F26-A9A3-B4D60DF11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E192CE3-3DD1-448F-93BE-42983DA0D5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6D3DA09-5C72-4562-BEDE-1937DF87E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6ACA7CA-2A20-49D7-9053-E076463D79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2">
                  <a:lumMod val="75000"/>
                  <a:alpha val="80000"/>
                </a:schemeClr>
              </a:solidFill>
            </a:ln>
          </p:spPr>
          <p:style>
            <a:lnRef idx="2">
              <a:schemeClr val="accent1"/>
            </a:lnRef>
            <a:fillRef idx="0">
              <a:schemeClr val="accent1"/>
            </a:fillRef>
            <a:effectRef idx="1">
              <a:schemeClr val="accent1"/>
            </a:effectRef>
            <a:fontRef idx="minor">
              <a:schemeClr val="tx1"/>
            </a:fontRef>
          </p:style>
        </p:cxnSp>
      </p:grpSp>
      <p:sp>
        <p:nvSpPr>
          <p:cNvPr id="3" name="Content Placeholder 2">
            <a:extLst>
              <a:ext uri="{FF2B5EF4-FFF2-40B4-BE49-F238E27FC236}">
                <a16:creationId xmlns:a16="http://schemas.microsoft.com/office/drawing/2014/main" id="{8E44334A-2E9E-4D4D-A4E0-29DF8109395B}"/>
              </a:ext>
            </a:extLst>
          </p:cNvPr>
          <p:cNvSpPr>
            <a:spLocks noGrp="1"/>
          </p:cNvSpPr>
          <p:nvPr>
            <p:ph idx="1"/>
          </p:nvPr>
        </p:nvSpPr>
        <p:spPr>
          <a:xfrm>
            <a:off x="664674" y="847357"/>
            <a:ext cx="8534400" cy="4934113"/>
          </a:xfrm>
        </p:spPr>
        <p:txBody>
          <a:bodyPr>
            <a:normAutofit/>
          </a:bodyPr>
          <a:lstStyle/>
          <a:p>
            <a:pPr marL="0" indent="0">
              <a:buNone/>
            </a:pPr>
            <a:r>
              <a:rPr lang="en-US" dirty="0">
                <a:solidFill>
                  <a:schemeClr val="tx1"/>
                </a:solidFill>
                <a:latin typeface="Garamond"/>
              </a:rPr>
              <a:t>Solved using MATLAB Robotics Toolbox</a:t>
            </a:r>
            <a:r>
              <a:rPr lang="en-US" baseline="30000" dirty="0">
                <a:solidFill>
                  <a:schemeClr val="tx1"/>
                </a:solidFill>
                <a:latin typeface="Garamond"/>
              </a:rPr>
              <a:t>1</a:t>
            </a:r>
            <a:r>
              <a:rPr lang="en-US" dirty="0">
                <a:solidFill>
                  <a:schemeClr val="tx1"/>
                </a:solidFill>
                <a:latin typeface="Garamond"/>
              </a:rPr>
              <a:t> due to the complexity of the robot.</a:t>
            </a:r>
          </a:p>
          <a:p>
            <a:r>
              <a:rPr lang="en-US" sz="2400" dirty="0">
                <a:solidFill>
                  <a:schemeClr val="tx1"/>
                </a:solidFill>
                <a:latin typeface="Garamond"/>
              </a:rPr>
              <a:t>Forward Dynamics</a:t>
            </a:r>
            <a:r>
              <a:rPr lang="en-US" sz="2400" baseline="30000" dirty="0">
                <a:solidFill>
                  <a:schemeClr val="tx1"/>
                </a:solidFill>
                <a:latin typeface="Garamond"/>
              </a:rPr>
              <a:t>2</a:t>
            </a:r>
            <a:endParaRPr lang="en-US" sz="2400" baseline="30000" dirty="0">
              <a:solidFill>
                <a:schemeClr val="tx1"/>
              </a:solidFill>
            </a:endParaRPr>
          </a:p>
          <a:p>
            <a:pPr lvl="1"/>
            <a:r>
              <a:rPr lang="en-US" dirty="0">
                <a:solidFill>
                  <a:schemeClr val="tx1"/>
                </a:solidFill>
                <a:latin typeface="Garamond"/>
              </a:rPr>
              <a:t>Calculate the joint accelerations given the joint torques and states.</a:t>
            </a:r>
          </a:p>
          <a:p>
            <a:pPr lvl="1"/>
            <a:r>
              <a:rPr lang="en-US" dirty="0">
                <a:solidFill>
                  <a:schemeClr val="tx1"/>
                </a:solidFill>
                <a:latin typeface="Garamond"/>
              </a:rPr>
              <a:t>Method to compute mass matrix is also available</a:t>
            </a:r>
            <a:r>
              <a:rPr lang="en-US" baseline="30000" dirty="0">
                <a:solidFill>
                  <a:schemeClr val="tx1"/>
                </a:solidFill>
                <a:latin typeface="Garamond"/>
              </a:rPr>
              <a:t>4</a:t>
            </a:r>
            <a:r>
              <a:rPr lang="en-US" dirty="0">
                <a:solidFill>
                  <a:schemeClr val="tx1"/>
                </a:solidFill>
                <a:latin typeface="Garamond"/>
              </a:rPr>
              <a:t>.</a:t>
            </a:r>
          </a:p>
          <a:p>
            <a:pPr marL="457200" lvl="1" indent="0">
              <a:buNone/>
            </a:pPr>
            <a:r>
              <a:rPr lang="en-US" dirty="0" err="1">
                <a:solidFill>
                  <a:schemeClr val="bg1"/>
                </a:solidFill>
                <a:highlight>
                  <a:srgbClr val="FFFF00"/>
                </a:highlight>
                <a:latin typeface="Garamond"/>
              </a:rPr>
              <a:t>jointAccel</a:t>
            </a:r>
            <a:r>
              <a:rPr lang="en-US" dirty="0">
                <a:solidFill>
                  <a:schemeClr val="bg1"/>
                </a:solidFill>
                <a:highlight>
                  <a:srgbClr val="FFFF00"/>
                </a:highlight>
                <a:latin typeface="Garamond"/>
              </a:rPr>
              <a:t> = </a:t>
            </a:r>
            <a:r>
              <a:rPr lang="en-US" dirty="0" err="1">
                <a:solidFill>
                  <a:schemeClr val="bg1"/>
                </a:solidFill>
                <a:highlight>
                  <a:srgbClr val="FFFF00"/>
                </a:highlight>
                <a:latin typeface="Garamond"/>
              </a:rPr>
              <a:t>forwardDynamics</a:t>
            </a:r>
            <a:r>
              <a:rPr lang="en-US" dirty="0">
                <a:solidFill>
                  <a:schemeClr val="bg1"/>
                </a:solidFill>
                <a:highlight>
                  <a:srgbClr val="FFFF00"/>
                </a:highlight>
                <a:latin typeface="Garamond"/>
              </a:rPr>
              <a:t>(</a:t>
            </a:r>
            <a:r>
              <a:rPr lang="en-US" dirty="0" err="1">
                <a:solidFill>
                  <a:schemeClr val="bg1"/>
                </a:solidFill>
                <a:highlight>
                  <a:srgbClr val="FFFF00"/>
                </a:highlight>
                <a:latin typeface="Garamond"/>
              </a:rPr>
              <a:t>robot,configuration,jointVel,jointTorq</a:t>
            </a:r>
            <a:r>
              <a:rPr lang="en-US" dirty="0">
                <a:solidFill>
                  <a:schemeClr val="bg1"/>
                </a:solidFill>
                <a:highlight>
                  <a:srgbClr val="FFFF00"/>
                </a:highlight>
                <a:latin typeface="Garamond"/>
              </a:rPr>
              <a:t>)</a:t>
            </a:r>
          </a:p>
          <a:p>
            <a:pPr marL="457200" lvl="1" indent="0">
              <a:buNone/>
            </a:pPr>
            <a:r>
              <a:rPr lang="en-US" dirty="0">
                <a:highlight>
                  <a:srgbClr val="FFFF00"/>
                </a:highlight>
                <a:latin typeface="Garamond"/>
              </a:rPr>
              <a:t>H = </a:t>
            </a:r>
            <a:r>
              <a:rPr lang="en-US" dirty="0" err="1">
                <a:highlight>
                  <a:srgbClr val="FFFF00"/>
                </a:highlight>
                <a:latin typeface="Garamond"/>
              </a:rPr>
              <a:t>massMatrix</a:t>
            </a:r>
            <a:r>
              <a:rPr lang="en-US" dirty="0">
                <a:highlight>
                  <a:srgbClr val="FFFF00"/>
                </a:highlight>
                <a:latin typeface="Garamond"/>
              </a:rPr>
              <a:t>(</a:t>
            </a:r>
            <a:r>
              <a:rPr lang="en-US" dirty="0" err="1">
                <a:highlight>
                  <a:srgbClr val="FFFF00"/>
                </a:highlight>
                <a:latin typeface="Garamond"/>
              </a:rPr>
              <a:t>robot,configuration</a:t>
            </a:r>
            <a:r>
              <a:rPr lang="en-US" dirty="0">
                <a:highlight>
                  <a:srgbClr val="FFFF00"/>
                </a:highlight>
                <a:latin typeface="Garamond"/>
              </a:rPr>
              <a:t>)</a:t>
            </a:r>
            <a:endParaRPr lang="en-US" dirty="0"/>
          </a:p>
          <a:p>
            <a:r>
              <a:rPr lang="en-US" sz="2400" dirty="0">
                <a:solidFill>
                  <a:schemeClr val="tx1"/>
                </a:solidFill>
                <a:latin typeface="Garamond"/>
              </a:rPr>
              <a:t>Inverse Dynamics</a:t>
            </a:r>
            <a:r>
              <a:rPr lang="en-US" sz="2400" baseline="30000" dirty="0">
                <a:solidFill>
                  <a:schemeClr val="tx1"/>
                </a:solidFill>
                <a:latin typeface="Garamond"/>
              </a:rPr>
              <a:t>3</a:t>
            </a:r>
          </a:p>
          <a:p>
            <a:pPr lvl="1"/>
            <a:r>
              <a:rPr lang="en-US" dirty="0">
                <a:solidFill>
                  <a:schemeClr val="tx1"/>
                </a:solidFill>
                <a:latin typeface="Garamond"/>
              </a:rPr>
              <a:t>Calculate the joint torques required to perform the given motion.</a:t>
            </a:r>
          </a:p>
          <a:p>
            <a:pPr marL="457200" lvl="1" indent="0">
              <a:buNone/>
            </a:pPr>
            <a:r>
              <a:rPr lang="en-US" dirty="0" err="1">
                <a:solidFill>
                  <a:schemeClr val="bg1"/>
                </a:solidFill>
                <a:highlight>
                  <a:srgbClr val="FFFF00"/>
                </a:highlight>
                <a:latin typeface="Garamond"/>
              </a:rPr>
              <a:t>jointTorq</a:t>
            </a:r>
            <a:r>
              <a:rPr lang="en-US" dirty="0">
                <a:solidFill>
                  <a:schemeClr val="bg1"/>
                </a:solidFill>
                <a:highlight>
                  <a:srgbClr val="FFFF00"/>
                </a:highlight>
                <a:latin typeface="Garamond"/>
              </a:rPr>
              <a:t> = </a:t>
            </a:r>
            <a:r>
              <a:rPr lang="en-US" dirty="0" err="1">
                <a:solidFill>
                  <a:schemeClr val="bg1"/>
                </a:solidFill>
                <a:highlight>
                  <a:srgbClr val="FFFF00"/>
                </a:highlight>
                <a:latin typeface="Garamond"/>
              </a:rPr>
              <a:t>inverseDynamics</a:t>
            </a:r>
            <a:r>
              <a:rPr lang="en-US" dirty="0">
                <a:solidFill>
                  <a:schemeClr val="bg1"/>
                </a:solidFill>
                <a:highlight>
                  <a:srgbClr val="FFFF00"/>
                </a:highlight>
                <a:latin typeface="Garamond"/>
              </a:rPr>
              <a:t>(</a:t>
            </a:r>
            <a:r>
              <a:rPr lang="en-US" dirty="0" err="1">
                <a:solidFill>
                  <a:schemeClr val="bg1"/>
                </a:solidFill>
                <a:highlight>
                  <a:srgbClr val="FFFF00"/>
                </a:highlight>
                <a:latin typeface="Garamond"/>
              </a:rPr>
              <a:t>robot,configuration,jointVel,jointAccel</a:t>
            </a:r>
            <a:r>
              <a:rPr lang="en-US" dirty="0">
                <a:solidFill>
                  <a:schemeClr val="bg1"/>
                </a:solidFill>
                <a:highlight>
                  <a:srgbClr val="FFFF00"/>
                </a:highlight>
                <a:latin typeface="Garamond"/>
              </a:rPr>
              <a:t>)</a:t>
            </a:r>
            <a:endParaRPr lang="en-US" dirty="0"/>
          </a:p>
        </p:txBody>
      </p:sp>
      <p:pic>
        <p:nvPicPr>
          <p:cNvPr id="4" name="slide9">
            <a:hlinkClick r:id="" action="ppaction://media"/>
            <a:extLst>
              <a:ext uri="{FF2B5EF4-FFF2-40B4-BE49-F238E27FC236}">
                <a16:creationId xmlns:a16="http://schemas.microsoft.com/office/drawing/2014/main" id="{C3085E5A-FBE7-469D-865E-C7F4AB0F1F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9874" y="5867400"/>
            <a:ext cx="609600" cy="609600"/>
          </a:xfrm>
          <a:prstGeom prst="rect">
            <a:avLst/>
          </a:prstGeom>
        </p:spPr>
      </p:pic>
    </p:spTree>
    <p:extLst>
      <p:ext uri="{BB962C8B-B14F-4D97-AF65-F5344CB8AC3E}">
        <p14:creationId xmlns:p14="http://schemas.microsoft.com/office/powerpoint/2010/main" val="28374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TotalTime>
  <Words>1033</Words>
  <Application>Microsoft Office PowerPoint</Application>
  <PresentationFormat>Widescreen</PresentationFormat>
  <Paragraphs>152</Paragraphs>
  <Slides>15</Slides>
  <Notes>8</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Century Gothic</vt:lpstr>
      <vt:lpstr>Garamond</vt:lpstr>
      <vt:lpstr>Wingdings</vt:lpstr>
      <vt:lpstr>Wingdings 3</vt:lpstr>
      <vt:lpstr>Slice</vt:lpstr>
      <vt:lpstr>PowerPoint Presentation</vt:lpstr>
      <vt:lpstr>Contents</vt:lpstr>
      <vt:lpstr>Introduction</vt:lpstr>
      <vt:lpstr>Problem Description</vt:lpstr>
      <vt:lpstr>Methodology</vt:lpstr>
      <vt:lpstr>KInematics</vt:lpstr>
      <vt:lpstr>kINEMATICS</vt:lpstr>
      <vt:lpstr>kinematics</vt:lpstr>
      <vt:lpstr>Dynamics</vt:lpstr>
      <vt:lpstr>Control law</vt:lpstr>
      <vt:lpstr>Results</vt:lpstr>
      <vt:lpstr>REsults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Marlon Scott</cp:lastModifiedBy>
  <cp:revision>1</cp:revision>
  <dcterms:created xsi:type="dcterms:W3CDTF">2013-07-15T20:26:40Z</dcterms:created>
  <dcterms:modified xsi:type="dcterms:W3CDTF">2019-05-01T03:25:16Z</dcterms:modified>
</cp:coreProperties>
</file>